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D4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BCA497-49B5-B693-AB36-4EE09EAD0748}" v="1192" dt="2024-05-27T12:53:07.613"/>
    <p1510:client id="{887E0D4B-701A-4300-8B95-E8EC6AC1CB56}" v="1" dt="2024-05-27T13:05:40.166"/>
    <p1510:client id="{8D397846-5226-A0E7-FEE6-7BB62E9FC234}" v="12" dt="2024-05-27T12:55:12.242"/>
    <p1510:client id="{E168960E-D5C6-4A07-A40A-C32BAD7C05EA}" v="4" dt="2024-05-27T13:32:22.4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99" autoAdjust="0"/>
    <p:restoredTop sz="94660"/>
  </p:normalViewPr>
  <p:slideViewPr>
    <p:cSldViewPr snapToGrid="0">
      <p:cViewPr varScale="1">
        <p:scale>
          <a:sx n="88" d="100"/>
          <a:sy n="88" d="100"/>
        </p:scale>
        <p:origin x="2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949A-688B-4AED-AA8E-F203BA3310F5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6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2710-245A-48CB-A5F6-8BB1DF6AB298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2948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2710-245A-48CB-A5F6-8BB1DF6AB298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9426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2710-245A-48CB-A5F6-8BB1DF6AB298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1434940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2710-245A-48CB-A5F6-8BB1DF6AB298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9447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2710-245A-48CB-A5F6-8BB1DF6AB298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55199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82710-245A-48CB-A5F6-8BB1DF6AB298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964048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0231-6059-4AF0-B828-13FEB68C6E43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3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E087-9EB9-42E7-B62A-9B8FE3556101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9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7B2A-1291-46F4-B4CC-8BAFDF935B56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B3B4-A63D-42FA-B9D1-41D36384F384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700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0803-F60A-46DD-B88E-307855619A34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3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4245-B7F0-48F5-9A59-408A637F0829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4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FBFC-AFD0-49F7-9AAB-86AF5F4471C2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5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EFA3-A6B6-4916-BD87-2F7F0B6DE4AC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7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FE2-E902-4B86-B2C7-4AE6B54CDB70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00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4E58-F253-4E0F-B41E-2DC0E51ABEA1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8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F082710-245A-48CB-A5F6-8BB1DF6AB298}" type="datetimeFigureOut">
              <a:rPr lang="en-US" smtClean="0"/>
              <a:pPr/>
              <a:t>5/28/2024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78CCF-2EC4-44CB-A694-F6F6E59A3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26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8818" y="1076635"/>
            <a:ext cx="6859225" cy="3495365"/>
          </a:xfrm>
        </p:spPr>
        <p:txBody>
          <a:bodyPr anchor="t">
            <a:normAutofit fontScale="90000"/>
          </a:bodyPr>
          <a:lstStyle/>
          <a:p>
            <a:r>
              <a:rPr lang="en-GB" sz="8000" i="1">
                <a:latin typeface="Comic Sans MS"/>
              </a:rPr>
              <a:t>LEKTIRE ZA PETI RAZRED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4572000"/>
            <a:ext cx="5732851" cy="1268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 err="1">
                <a:latin typeface="STXingkai"/>
                <a:ea typeface="STXingkai"/>
              </a:rPr>
              <a:t>Tijana</a:t>
            </a:r>
            <a:r>
              <a:rPr lang="en-GB" dirty="0">
                <a:latin typeface="STXingkai"/>
                <a:ea typeface="STXingkai"/>
              </a:rPr>
              <a:t> </a:t>
            </a:r>
            <a:r>
              <a:rPr lang="en-GB" dirty="0" err="1">
                <a:latin typeface="STXingkai"/>
                <a:ea typeface="STXingkai"/>
              </a:rPr>
              <a:t>Štahan</a:t>
            </a:r>
            <a:r>
              <a:rPr lang="en-GB" dirty="0">
                <a:latin typeface="STXingkai"/>
                <a:ea typeface="STXingkai"/>
              </a:rPr>
              <a:t> I </a:t>
            </a:r>
            <a:r>
              <a:rPr lang="en-GB" dirty="0" err="1">
                <a:latin typeface="STXingkai"/>
                <a:ea typeface="STXingkai"/>
              </a:rPr>
              <a:t>Jelena</a:t>
            </a:r>
            <a:r>
              <a:rPr lang="en-GB" dirty="0">
                <a:latin typeface="STXingkai"/>
                <a:ea typeface="STXingkai"/>
              </a:rPr>
              <a:t> </a:t>
            </a:r>
            <a:r>
              <a:rPr lang="en-GB" dirty="0" err="1">
                <a:latin typeface="STXingkai"/>
                <a:ea typeface="STXingkai"/>
              </a:rPr>
              <a:t>Mikulec</a:t>
            </a:r>
            <a:r>
              <a:rPr lang="en-GB" dirty="0">
                <a:latin typeface="STXingkai"/>
                <a:ea typeface="STXingkai"/>
              </a:rPr>
              <a:t> </a:t>
            </a:r>
            <a:r>
              <a:rPr lang="en-GB" dirty="0" smtClean="0">
                <a:latin typeface="STXingkai"/>
                <a:ea typeface="STXingkai"/>
              </a:rPr>
              <a:t>5.b</a:t>
            </a:r>
            <a:endParaRPr lang="hr-HR" dirty="0" smtClean="0">
              <a:latin typeface="STXingkai"/>
              <a:ea typeface="STXingkai"/>
            </a:endParaRPr>
          </a:p>
          <a:p>
            <a:r>
              <a:rPr lang="hr-HR" dirty="0" smtClean="0">
                <a:latin typeface="STXingkai"/>
                <a:ea typeface="STXingkai"/>
              </a:rPr>
              <a:t>28. Svibnja 2024.</a:t>
            </a:r>
            <a:endParaRPr lang="en-GB" dirty="0">
              <a:latin typeface="STXingkai"/>
              <a:ea typeface="STXingka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BFC310-2ECD-5AD1-E3E9-D0D9F93618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06" r="26442" b="11"/>
          <a:stretch/>
        </p:blipFill>
        <p:spPr>
          <a:xfrm>
            <a:off x="8532727" y="1"/>
            <a:ext cx="36592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22FD1-6273-559B-60BB-0F78B02F6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06" y="1494958"/>
            <a:ext cx="10482275" cy="3640317"/>
          </a:xfrm>
        </p:spPr>
        <p:txBody>
          <a:bodyPr>
            <a:normAutofit/>
          </a:bodyPr>
          <a:lstStyle/>
          <a:p>
            <a:r>
              <a:rPr lang="en-GB" dirty="0"/>
              <a:t>Koja </a:t>
            </a:r>
            <a:r>
              <a:rPr lang="en-GB" dirty="0" err="1"/>
              <a:t>knjiga</a:t>
            </a:r>
            <a:r>
              <a:rPr lang="en-GB" dirty="0"/>
              <a:t> </a:t>
            </a:r>
            <a:r>
              <a:rPr lang="hr-HR" dirty="0" smtClean="0"/>
              <a:t>od spomenutih vas je najviše zainteresirala</a:t>
            </a:r>
            <a:r>
              <a:rPr lang="en-GB" dirty="0" smtClean="0"/>
              <a:t>?</a:t>
            </a:r>
            <a:r>
              <a:rPr lang="hr-HR" dirty="0" smtClean="0"/>
              <a:t> Zašto?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Da </a:t>
            </a:r>
            <a:r>
              <a:rPr lang="en-GB" dirty="0" err="1"/>
              <a:t>imate</a:t>
            </a:r>
            <a:r>
              <a:rPr lang="en-GB" dirty="0"/>
              <a:t> </a:t>
            </a:r>
            <a:r>
              <a:rPr lang="en-GB" dirty="0" err="1"/>
              <a:t>zlatnu</a:t>
            </a:r>
            <a:r>
              <a:rPr lang="en-GB" dirty="0"/>
              <a:t> </a:t>
            </a:r>
            <a:r>
              <a:rPr lang="en-GB" dirty="0" err="1" smtClean="0"/>
              <a:t>ribicu</a:t>
            </a:r>
            <a:r>
              <a:rPr lang="hr-HR" dirty="0" smtClean="0"/>
              <a:t>,</a:t>
            </a:r>
            <a:r>
              <a:rPr lang="en-GB" dirty="0" smtClean="0"/>
              <a:t> </a:t>
            </a:r>
            <a:r>
              <a:rPr lang="en-GB" dirty="0" err="1"/>
              <a:t>koja</a:t>
            </a:r>
            <a:r>
              <a:rPr lang="en-GB" dirty="0"/>
              <a:t> bi </a:t>
            </a:r>
            <a:r>
              <a:rPr lang="en-GB" dirty="0" err="1"/>
              <a:t>bila</a:t>
            </a:r>
            <a:r>
              <a:rPr lang="en-GB" dirty="0"/>
              <a:t> </a:t>
            </a:r>
            <a:r>
              <a:rPr lang="en-GB" dirty="0" err="1"/>
              <a:t>vaša</a:t>
            </a:r>
            <a:r>
              <a:rPr lang="en-GB" dirty="0"/>
              <a:t> </a:t>
            </a:r>
            <a:r>
              <a:rPr lang="en-GB" dirty="0" err="1"/>
              <a:t>želja</a:t>
            </a:r>
            <a:r>
              <a:rPr lang="en-GB" dirty="0"/>
              <a:t>?</a:t>
            </a:r>
            <a:br>
              <a:rPr lang="en-GB" dirty="0"/>
            </a:b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C3751-9122-F30B-BADC-7E2CF50B4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72090-685C-4B41-8609-D2C1138C7057}" type="datetime1">
              <a:t>28.5.2024.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A3C0F-475A-F4EE-0714-EF668BB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13E25-56E1-851B-EBBF-9EEEC7078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1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24C0-328B-AF9F-D538-BFA04AD60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225" y="1969411"/>
            <a:ext cx="9634011" cy="1325563"/>
          </a:xfrm>
        </p:spPr>
        <p:txBody>
          <a:bodyPr/>
          <a:lstStyle/>
          <a:p>
            <a:r>
              <a:rPr lang="en-GB" dirty="0"/>
              <a:t>HVALA NA PAŽNJI!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F03DF0-F376-F514-A568-B4144EDD8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6CDC-527B-46D4-8F65-0A33302C185C}" type="datetime1">
              <a:t>28.5.2024.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C6155F-57C9-26DB-0DDF-BC80B2D3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384DA-3B4A-9281-11AB-C0AC20CD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105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F329F-9499-4231-BAFD-4AF53A3231BE}" type="datetime1">
              <a:rPr lang="en-US" smtClean="0"/>
              <a:t>5/28/2024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2108" y="930876"/>
            <a:ext cx="92099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Što očekujete od lektire u 5. razredu?</a:t>
            </a:r>
          </a:p>
          <a:p>
            <a:endParaRPr lang="hr-HR" sz="2000" dirty="0"/>
          </a:p>
          <a:p>
            <a:r>
              <a:rPr lang="hr-HR" sz="2000" dirty="0" smtClean="0"/>
              <a:t>Kakve knjige biste voljeli čitati?</a:t>
            </a:r>
          </a:p>
          <a:p>
            <a:endParaRPr lang="hr-HR" sz="2000" dirty="0"/>
          </a:p>
          <a:p>
            <a:r>
              <a:rPr lang="hr-HR" sz="2000" dirty="0" smtClean="0"/>
              <a:t>Koja knjiga vam je bila najdraža za čitanje u 4.razredu?</a:t>
            </a:r>
          </a:p>
          <a:p>
            <a:endParaRPr lang="hr-HR" sz="2000" dirty="0"/>
          </a:p>
          <a:p>
            <a:r>
              <a:rPr lang="hr-HR" sz="2000" dirty="0" smtClean="0"/>
              <a:t>Kakve vrste knjiga volite čitati?</a:t>
            </a:r>
            <a:endParaRPr lang="hr-HR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952" y="3081555"/>
            <a:ext cx="6458465" cy="318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6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E7E5-86A2-7ED4-DAD8-B3BE1F0C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4" y="1091868"/>
            <a:ext cx="4147804" cy="20421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i="1" kern="1200" cap="none" baseline="0" dirty="0">
                <a:latin typeface="+mj-lt"/>
                <a:ea typeface="+mj-ea"/>
                <a:cs typeface="+mj-cs"/>
              </a:rPr>
              <a:t>Strah u </a:t>
            </a:r>
            <a:r>
              <a:rPr lang="en-US" sz="4000" b="1" i="1" kern="1200" cap="none" baseline="0" dirty="0" err="1">
                <a:latin typeface="+mj-lt"/>
                <a:ea typeface="+mj-ea"/>
                <a:cs typeface="+mj-cs"/>
              </a:rPr>
              <a:t>Ulici</a:t>
            </a:r>
            <a:r>
              <a:rPr lang="en-US" sz="4000" b="1" i="1" kern="1200" cap="none" baseline="0" dirty="0">
                <a:latin typeface="+mj-lt"/>
                <a:ea typeface="+mj-ea"/>
                <a:cs typeface="+mj-cs"/>
              </a:rPr>
              <a:t> lipa</a:t>
            </a:r>
            <a:r>
              <a:rPr lang="en-US" sz="4000" b="1" i="1" kern="1200" cap="none" baseline="0" dirty="0"/>
              <a:t/>
            </a:r>
            <a:br>
              <a:rPr lang="en-US" sz="4000" b="1" i="1" kern="1200" cap="none" baseline="0" dirty="0"/>
            </a:br>
            <a:r>
              <a:rPr lang="en-US" sz="4000" b="1" i="1" kern="1200" cap="none" baseline="0" dirty="0">
                <a:latin typeface="+mj-lt"/>
                <a:ea typeface="+mj-ea"/>
                <a:cs typeface="+mj-cs"/>
              </a:rPr>
              <a:t>Milivoj </a:t>
            </a:r>
            <a:r>
              <a:rPr lang="en-US" sz="4000" i="1" cap="none" dirty="0" err="1"/>
              <a:t>Matošec</a:t>
            </a:r>
            <a:endParaRPr lang="en-US" sz="4000" b="1" i="1" kern="1200" cap="none" baseline="0" dirty="0" err="1">
              <a:latin typeface="+mj-lt"/>
            </a:endParaRPr>
          </a:p>
        </p:txBody>
      </p:sp>
      <p:pic>
        <p:nvPicPr>
          <p:cNvPr id="5" name="Picture Placeholder 4" descr="Strah u Ulici lipa - HRlektire.comHRlektire.com">
            <a:extLst>
              <a:ext uri="{FF2B5EF4-FFF2-40B4-BE49-F238E27FC236}">
                <a16:creationId xmlns:a16="http://schemas.microsoft.com/office/drawing/2014/main" id="{96376002-3383-E37A-E198-3BA7B66FAB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345" b="19345"/>
          <a:stretch/>
        </p:blipFill>
        <p:spPr>
          <a:xfrm>
            <a:off x="6017075" y="426708"/>
            <a:ext cx="6172200" cy="48736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1DB71-4A28-6017-3E51-65F6BD88A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0232" y="3204755"/>
            <a:ext cx="4147804" cy="29660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0" indent="-285750">
              <a:buFont typeface="Wingdings" panose="020B0504020202020204" pitchFamily="34" charset="0"/>
              <a:buChar char="Ø"/>
            </a:pPr>
            <a:r>
              <a:rPr lang="en-US" sz="2400" b="1" i="1" dirty="0" err="1"/>
              <a:t>Književni</a:t>
            </a:r>
            <a:r>
              <a:rPr lang="en-US" sz="2400" b="1" i="1" dirty="0"/>
              <a:t> rod : </a:t>
            </a:r>
            <a:r>
              <a:rPr lang="en-US" sz="2400" b="1" i="1" dirty="0" err="1"/>
              <a:t>epika</a:t>
            </a:r>
          </a:p>
          <a:p>
            <a:pPr marL="57150" indent="-285750">
              <a:buClr>
                <a:srgbClr val="C3B2A7"/>
              </a:buClr>
              <a:buFont typeface="Wingdings" panose="020B0504020202020204" pitchFamily="34" charset="0"/>
              <a:buChar char="Ø"/>
            </a:pPr>
            <a:r>
              <a:rPr lang="en-US" sz="2400" b="1" i="1" dirty="0" err="1"/>
              <a:t>Vrsta</a:t>
            </a:r>
            <a:r>
              <a:rPr lang="en-US" sz="2400" b="1" i="1" dirty="0"/>
              <a:t> </a:t>
            </a:r>
            <a:r>
              <a:rPr lang="en-US" sz="2400" b="1" i="1" dirty="0" err="1"/>
              <a:t>djela</a:t>
            </a:r>
            <a:r>
              <a:rPr lang="en-US" sz="2400" b="1" i="1" dirty="0"/>
              <a:t>: roman</a:t>
            </a:r>
          </a:p>
          <a:p>
            <a:pPr marL="57150" indent="-285750">
              <a:buClr>
                <a:srgbClr val="C3B2A7"/>
              </a:buClr>
              <a:buFont typeface="Wingdings" panose="020B0504020202020204" pitchFamily="34" charset="0"/>
              <a:buChar char="Ø"/>
            </a:pPr>
            <a:r>
              <a:rPr lang="en-US" sz="2400" b="1" i="1" dirty="0"/>
              <a:t>Tema: </a:t>
            </a:r>
            <a:r>
              <a:rPr lang="en-US" sz="2400" b="1" i="1" dirty="0" err="1"/>
              <a:t>dječak</a:t>
            </a:r>
            <a:r>
              <a:rPr lang="en-US" sz="2400" b="1" i="1" dirty="0"/>
              <a:t> koji je </a:t>
            </a:r>
            <a:r>
              <a:rPr lang="en-US" sz="2400" b="1" i="1" dirty="0" err="1"/>
              <a:t>ucjenom</a:t>
            </a:r>
            <a:r>
              <a:rPr lang="en-US" sz="2400" b="1" i="1" dirty="0"/>
              <a:t> </a:t>
            </a:r>
            <a:r>
              <a:rPr lang="en-US" sz="2400" b="1" i="1" dirty="0" err="1"/>
              <a:t>želio</a:t>
            </a:r>
            <a:r>
              <a:rPr lang="en-US" sz="2400" b="1" i="1" dirty="0"/>
              <a:t> </a:t>
            </a:r>
            <a:r>
              <a:rPr lang="en-US" sz="2400" b="1" i="1" dirty="0" err="1"/>
              <a:t>steći</a:t>
            </a:r>
            <a:r>
              <a:rPr lang="en-US" sz="2400" b="1" i="1" dirty="0"/>
              <a:t> </a:t>
            </a:r>
            <a:r>
              <a:rPr lang="en-US" sz="2400" b="1" i="1" dirty="0" err="1"/>
              <a:t>prijateljstvo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67488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90975-8115-E49A-694F-271FDE91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730954" cy="1413295"/>
          </a:xfrm>
        </p:spPr>
        <p:txBody>
          <a:bodyPr>
            <a:normAutofit fontScale="90000"/>
          </a:bodyPr>
          <a:lstStyle/>
          <a:p>
            <a:r>
              <a:rPr lang="en-GB" dirty="0"/>
              <a:t>JUNACI PAVLOVE  ULICE FERENC MOLNAR</a:t>
            </a:r>
          </a:p>
        </p:txBody>
      </p:sp>
      <p:pic>
        <p:nvPicPr>
          <p:cNvPr id="8" name="Picture Placeholder 7" descr="Junaci Pavlove ulice” u 5.c i 5.d – Osnovna škola Grabrik">
            <a:extLst>
              <a:ext uri="{FF2B5EF4-FFF2-40B4-BE49-F238E27FC236}">
                <a16:creationId xmlns:a16="http://schemas.microsoft.com/office/drawing/2014/main" id="{0D601C5B-9C4E-456D-AD30-0DD6AD6851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988" b="19988"/>
          <a:stretch/>
        </p:blipFill>
        <p:spPr>
          <a:xfrm>
            <a:off x="6017075" y="211048"/>
            <a:ext cx="6172200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6E204-5480-91AF-9E07-0E5E9CA89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Wingdings" panose="020B0604020202020204" pitchFamily="34" charset="0"/>
              <a:buChar char="Ø"/>
            </a:pPr>
            <a:r>
              <a:rPr lang="en-GB" sz="2400" b="1" i="1" dirty="0" err="1"/>
              <a:t>Književni</a:t>
            </a:r>
            <a:r>
              <a:rPr lang="en-GB" sz="2400" b="1" i="1" dirty="0"/>
              <a:t> rod:  </a:t>
            </a:r>
            <a:r>
              <a:rPr lang="en-GB" sz="2400" b="1" i="1" dirty="0" err="1"/>
              <a:t>epika</a:t>
            </a:r>
            <a:endParaRPr lang="en-GB" sz="2400" b="1" i="1" dirty="0"/>
          </a:p>
          <a:p>
            <a:pPr marL="285750" indent="-285750">
              <a:buClr>
                <a:srgbClr val="C3B2A7"/>
              </a:buClr>
              <a:buFont typeface="Wingdings" panose="020B0604020202020204" pitchFamily="34" charset="0"/>
              <a:buChar char="Ø"/>
            </a:pPr>
            <a:r>
              <a:rPr lang="en-GB" sz="2400" b="1" i="1" dirty="0" err="1"/>
              <a:t>Vrsta</a:t>
            </a:r>
            <a:r>
              <a:rPr lang="en-GB" sz="2400" b="1" i="1" dirty="0"/>
              <a:t> </a:t>
            </a:r>
            <a:r>
              <a:rPr lang="en-GB" sz="2400" b="1" i="1" dirty="0" err="1" smtClean="0"/>
              <a:t>djela</a:t>
            </a:r>
            <a:r>
              <a:rPr lang="en-GB" sz="2400" b="1" i="1" dirty="0"/>
              <a:t>:  </a:t>
            </a:r>
            <a:r>
              <a:rPr lang="en-GB" sz="2400" b="1" i="1" dirty="0" err="1"/>
              <a:t>dječji</a:t>
            </a:r>
            <a:r>
              <a:rPr lang="en-GB" sz="2400" b="1" i="1" dirty="0"/>
              <a:t> roman</a:t>
            </a:r>
          </a:p>
          <a:p>
            <a:pPr marL="285750" indent="-285750">
              <a:buClr>
                <a:srgbClr val="C3B2A7"/>
              </a:buClr>
              <a:buFont typeface="Wingdings" panose="020B0604020202020204" pitchFamily="34" charset="0"/>
              <a:buChar char="Ø"/>
            </a:pPr>
            <a:r>
              <a:rPr lang="en-GB" sz="2400" b="1" i="1" dirty="0"/>
              <a:t>Tema:  </a:t>
            </a:r>
            <a:r>
              <a:rPr lang="en-GB" sz="2400" b="1" i="1" dirty="0" err="1"/>
              <a:t>borba</a:t>
            </a:r>
            <a:r>
              <a:rPr lang="en-GB" sz="2400" b="1" i="1" dirty="0"/>
              <a:t> za </a:t>
            </a:r>
            <a:r>
              <a:rPr lang="en-GB" sz="2400" b="1" i="1" dirty="0" err="1"/>
              <a:t>grund</a:t>
            </a:r>
            <a:r>
              <a:rPr lang="en-GB" sz="2400" b="1" i="1" dirty="0"/>
              <a:t> (</a:t>
            </a:r>
            <a:r>
              <a:rPr lang="en-GB" sz="2400" b="1" i="1" dirty="0" err="1"/>
              <a:t>mjesto</a:t>
            </a:r>
            <a:r>
              <a:rPr lang="en-GB" sz="2400" b="1" i="1" dirty="0"/>
              <a:t> za </a:t>
            </a:r>
            <a:r>
              <a:rPr lang="en-GB" sz="2400" b="1" i="1" dirty="0" err="1"/>
              <a:t>igranje</a:t>
            </a:r>
            <a:r>
              <a:rPr lang="en-GB" sz="2400" b="1" i="1" dirty="0"/>
              <a:t>) I </a:t>
            </a:r>
            <a:r>
              <a:rPr lang="en-GB" sz="2400" b="1" i="1" dirty="0" err="1"/>
              <a:t>borba</a:t>
            </a:r>
            <a:r>
              <a:rPr lang="en-GB" sz="2400" b="1" i="1" dirty="0"/>
              <a:t> </a:t>
            </a:r>
            <a:r>
              <a:rPr lang="en-GB" sz="2400" b="1" i="1" dirty="0" err="1"/>
              <a:t>između</a:t>
            </a:r>
            <a:r>
              <a:rPr lang="en-GB" sz="2400" b="1" i="1" dirty="0"/>
              <a:t> </a:t>
            </a:r>
            <a:r>
              <a:rPr lang="en-GB" sz="2400" b="1" i="1" dirty="0" err="1"/>
              <a:t>Pavlouličanaca</a:t>
            </a:r>
            <a:r>
              <a:rPr lang="en-GB" sz="2400" b="1" i="1" dirty="0"/>
              <a:t> </a:t>
            </a:r>
            <a:r>
              <a:rPr lang="hr-HR" sz="2400" b="1" i="1" dirty="0" smtClean="0"/>
              <a:t>i</a:t>
            </a:r>
            <a:r>
              <a:rPr lang="en-GB" sz="2400" b="1" i="1" dirty="0" smtClean="0"/>
              <a:t> </a:t>
            </a:r>
            <a:r>
              <a:rPr lang="en-GB" sz="2400" b="1" i="1" dirty="0" err="1"/>
              <a:t>crvenokošuljaša</a:t>
            </a:r>
            <a:endParaRPr lang="en-GB" sz="2400" b="1" i="1" dirty="0"/>
          </a:p>
          <a:p>
            <a:pPr marL="285750" indent="-285750">
              <a:buClr>
                <a:srgbClr val="C3B2A7"/>
              </a:buClr>
              <a:buFont typeface="Wingdings" panose="020B0604020202020204" pitchFamily="34" charset="0"/>
              <a:buChar char="Ø"/>
            </a:pPr>
            <a:endParaRPr lang="en-GB" sz="2400" b="1" i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29415-FBD4-2990-7BEC-87677DD51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50F8-D456-4E7C-A96D-364BBC98A94C}" type="datetime1">
              <a:t>28.5.2024.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F2AEC-8DDB-8870-37BD-8C8CADE7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DE4B7-510B-A1EC-14D9-1EC178AC4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7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9DB86-FB6B-0D1F-DF51-10EA5C5CF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Koko u </a:t>
            </a:r>
            <a:r>
              <a:rPr lang="en-GB" dirty="0" err="1"/>
              <a:t>Parizu</a:t>
            </a:r>
            <a:r>
              <a:rPr lang="en-GB" dirty="0"/>
              <a:t>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en-GB" dirty="0" smtClean="0"/>
              <a:t>Ivan </a:t>
            </a:r>
            <a:r>
              <a:rPr lang="en-GB" dirty="0" err="1"/>
              <a:t>Kušan</a:t>
            </a:r>
            <a:endParaRPr lang="en-GB" dirty="0"/>
          </a:p>
        </p:txBody>
      </p:sp>
      <p:pic>
        <p:nvPicPr>
          <p:cNvPr id="8" name="Picture Placeholder 7" descr="Koko u Parizu - Antikvarijat Bono Koko u Parizu Antikvarijat Bono">
            <a:extLst>
              <a:ext uri="{FF2B5EF4-FFF2-40B4-BE49-F238E27FC236}">
                <a16:creationId xmlns:a16="http://schemas.microsoft.com/office/drawing/2014/main" id="{5A87C7E8-1E5C-07E0-687E-80984ED4200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519" b="18519"/>
          <a:stretch/>
        </p:blipFill>
        <p:spPr>
          <a:xfrm>
            <a:off x="5787037" y="455463"/>
            <a:ext cx="6172200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6C9EF-C5A1-0BF4-EA6F-2BF5F5526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285750" indent="-285750">
              <a:buFont typeface="Wingdings" panose="020B0604020202020204" pitchFamily="34" charset="0"/>
              <a:buChar char="Ø"/>
            </a:pPr>
            <a:r>
              <a:rPr lang="en-GB" sz="2400" b="1" dirty="0" err="1"/>
              <a:t>Književni</a:t>
            </a:r>
            <a:r>
              <a:rPr lang="en-GB" sz="2400" b="1" dirty="0"/>
              <a:t> rod : </a:t>
            </a:r>
            <a:r>
              <a:rPr lang="en-GB" sz="2400" b="1" dirty="0" err="1"/>
              <a:t>epika</a:t>
            </a:r>
            <a:endParaRPr lang="en-GB" sz="2400" b="1" dirty="0"/>
          </a:p>
          <a:p>
            <a:pPr marL="285750" indent="-285750">
              <a:buClr>
                <a:srgbClr val="C3B2A7"/>
              </a:buClr>
              <a:buFont typeface="Wingdings" panose="020B0604020202020204" pitchFamily="34" charset="0"/>
              <a:buChar char="Ø"/>
            </a:pPr>
            <a:r>
              <a:rPr lang="en-GB" sz="2400" b="1" dirty="0" err="1"/>
              <a:t>Vrsta</a:t>
            </a:r>
            <a:r>
              <a:rPr lang="en-GB" sz="2400" b="1" dirty="0"/>
              <a:t> </a:t>
            </a:r>
            <a:r>
              <a:rPr lang="en-GB" sz="2400" b="1" dirty="0" err="1"/>
              <a:t>djela</a:t>
            </a:r>
            <a:r>
              <a:rPr lang="en-GB" sz="2400" b="1" dirty="0"/>
              <a:t>: </a:t>
            </a:r>
            <a:r>
              <a:rPr lang="hr-HR" sz="2400" b="1" dirty="0" smtClean="0"/>
              <a:t>dječji </a:t>
            </a:r>
            <a:r>
              <a:rPr lang="en-GB" sz="2400" b="1" dirty="0" err="1" smtClean="0"/>
              <a:t>detektivski</a:t>
            </a:r>
            <a:r>
              <a:rPr lang="en-GB" sz="2400" b="1" dirty="0" smtClean="0"/>
              <a:t> </a:t>
            </a:r>
            <a:r>
              <a:rPr lang="en-GB" sz="2400" b="1" dirty="0"/>
              <a:t>roman</a:t>
            </a:r>
          </a:p>
          <a:p>
            <a:pPr marL="285750" indent="-285750">
              <a:buClr>
                <a:srgbClr val="C3B2A7"/>
              </a:buClr>
              <a:buFont typeface="Wingdings" panose="020B0604020202020204" pitchFamily="34" charset="0"/>
              <a:buChar char="Ø"/>
            </a:pPr>
            <a:r>
              <a:rPr lang="en-GB" sz="2400" b="1" dirty="0"/>
              <a:t>Tema: Koko u </a:t>
            </a:r>
            <a:r>
              <a:rPr lang="en-GB" sz="2400" b="1" dirty="0" err="1"/>
              <a:t>Parizu</a:t>
            </a:r>
            <a:endParaRPr lang="en-GB" sz="24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73C43-FB3F-DA13-C119-D28D5D91B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FE58-4801-446B-BEE0-C68CC40326E9}" type="datetime1">
              <a:t>28.5.2024.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262D1-4214-2426-7916-48AE39CAF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4BB04-342E-2E90-1552-78E9E65F8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8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1DA05-07BC-B953-99AC-BE4CEDBD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309138"/>
          </a:xfrm>
        </p:spPr>
        <p:txBody>
          <a:bodyPr>
            <a:normAutofit/>
          </a:bodyPr>
          <a:lstStyle/>
          <a:p>
            <a:r>
              <a:rPr lang="en-GB" dirty="0"/>
              <a:t>ZBIRKA PJESAMA GRIGORA VITEZA</a:t>
            </a:r>
          </a:p>
        </p:txBody>
      </p:sp>
      <p:pic>
        <p:nvPicPr>
          <p:cNvPr id="8" name="Picture Placeholder 7" descr="KAD BI DRVEĆE HODALO Grigor Vitez">
            <a:extLst>
              <a:ext uri="{FF2B5EF4-FFF2-40B4-BE49-F238E27FC236}">
                <a16:creationId xmlns:a16="http://schemas.microsoft.com/office/drawing/2014/main" id="{369E4440-B204-FFE1-754E-7075013781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520" b="10520"/>
          <a:stretch/>
        </p:blipFill>
        <p:spPr>
          <a:xfrm>
            <a:off x="6173210" y="2018270"/>
            <a:ext cx="5017529" cy="393339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48DB8-A2D6-4BD2-8B75-ADECD90AB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285750" indent="-285750">
              <a:buFont typeface="Wingdings"/>
              <a:buChar char="Ø"/>
            </a:pPr>
            <a:r>
              <a:rPr lang="en-GB" sz="2400" b="1" dirty="0" err="1"/>
              <a:t>Književni</a:t>
            </a:r>
            <a:r>
              <a:rPr lang="en-GB" sz="2400" b="1" dirty="0"/>
              <a:t> </a:t>
            </a:r>
            <a:r>
              <a:rPr lang="en-GB" sz="2400" b="1" dirty="0" smtClean="0"/>
              <a:t>rod:</a:t>
            </a:r>
            <a:r>
              <a:rPr lang="en-GB" sz="2400" b="1" dirty="0"/>
              <a:t>  </a:t>
            </a:r>
            <a:r>
              <a:rPr lang="en-GB" sz="2400" b="1" dirty="0" err="1" smtClean="0"/>
              <a:t>poezija</a:t>
            </a:r>
            <a:endParaRPr lang="hr-HR" sz="2400" b="1" dirty="0" smtClean="0"/>
          </a:p>
          <a:p>
            <a:pPr marL="285750" indent="-285750">
              <a:buFont typeface="Wingdings"/>
              <a:buChar char="Ø"/>
            </a:pPr>
            <a:r>
              <a:rPr lang="hr-HR" sz="2400" b="1" dirty="0" smtClean="0"/>
              <a:t>šaljive pjesme, pjesme o krajoliku</a:t>
            </a:r>
          </a:p>
          <a:p>
            <a:pPr marL="285750" indent="-285750">
              <a:buFont typeface="Wingdings"/>
              <a:buChar char="Ø"/>
            </a:pPr>
            <a:r>
              <a:rPr lang="hr-HR" sz="2400" b="1" dirty="0"/>
              <a:t>s</a:t>
            </a:r>
            <a:r>
              <a:rPr lang="hr-HR" sz="2400" b="1" dirty="0" smtClean="0"/>
              <a:t>likovite pjesme</a:t>
            </a:r>
          </a:p>
          <a:p>
            <a:pPr marL="285750" indent="-285750">
              <a:buFont typeface="Wingdings"/>
              <a:buChar char="Ø"/>
            </a:pPr>
            <a:r>
              <a:rPr lang="hr-HR" sz="2400" b="1" dirty="0"/>
              <a:t>i</a:t>
            </a:r>
            <a:r>
              <a:rPr lang="hr-HR" sz="2400" b="1" dirty="0" smtClean="0"/>
              <a:t>zrada vlastite knjižice pjesama</a:t>
            </a:r>
            <a:endParaRPr lang="hr-HR" sz="24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95AA3-309F-410C-61F2-166F23C7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30CE-FF80-4CB6-BD97-96F60D42A53E}" type="datetime1">
              <a:t>28.5.2024.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8A304-7C0F-BDB9-5B9D-765925901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DCF0C-B89C-B1AA-A64C-0FA8DC625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94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D4EB4-D9E2-130D-0EC0-D8A804A02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Legende</a:t>
            </a:r>
            <a:r>
              <a:rPr lang="en-GB" dirty="0"/>
              <a:t> o </a:t>
            </a:r>
            <a:r>
              <a:rPr lang="en-GB" dirty="0" err="1" smtClean="0"/>
              <a:t>Kristu</a:t>
            </a:r>
            <a:r>
              <a:rPr lang="en-GB" dirty="0" smtClean="0"/>
              <a:t> </a:t>
            </a:r>
            <a:r>
              <a:rPr lang="en-GB" dirty="0"/>
              <a:t>Selma Lagerlof</a:t>
            </a:r>
          </a:p>
        </p:txBody>
      </p:sp>
      <p:pic>
        <p:nvPicPr>
          <p:cNvPr id="8" name="Picture Placeholder 7" descr="Legende o Kristu - Selma Lagerloef – ZAGREBAČKA STVARNOST d.o.o.">
            <a:extLst>
              <a:ext uri="{FF2B5EF4-FFF2-40B4-BE49-F238E27FC236}">
                <a16:creationId xmlns:a16="http://schemas.microsoft.com/office/drawing/2014/main" id="{83C61D55-0E97-DD81-9015-B4D927214A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520" b="10520"/>
          <a:stretch/>
        </p:blipFill>
        <p:spPr>
          <a:xfrm>
            <a:off x="5542622" y="714255"/>
            <a:ext cx="6172200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D239D-3262-E817-A1B1-06C89BFC6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285750" indent="-285750">
              <a:buFont typeface="Wingdings"/>
              <a:buChar char="Ø"/>
            </a:pPr>
            <a:r>
              <a:rPr lang="en-GB" sz="2400" b="1" dirty="0" err="1"/>
              <a:t>Književni</a:t>
            </a:r>
            <a:r>
              <a:rPr lang="en-GB" sz="2400" b="1" dirty="0"/>
              <a:t> rod: </a:t>
            </a:r>
            <a:r>
              <a:rPr lang="en-GB" sz="2400" b="1" dirty="0" err="1"/>
              <a:t>epika</a:t>
            </a:r>
            <a:endParaRPr lang="en-GB" sz="2400" b="1" dirty="0"/>
          </a:p>
          <a:p>
            <a:pPr marL="285750" indent="-285750">
              <a:buClr>
                <a:srgbClr val="C3B2A7"/>
              </a:buClr>
              <a:buFont typeface="Wingdings"/>
              <a:buChar char="Ø"/>
            </a:pPr>
            <a:r>
              <a:rPr lang="en-GB" sz="2400" b="1" dirty="0" err="1"/>
              <a:t>Vrsta</a:t>
            </a:r>
            <a:r>
              <a:rPr lang="en-GB" sz="2400" b="1" dirty="0"/>
              <a:t> </a:t>
            </a:r>
            <a:r>
              <a:rPr lang="en-GB" sz="2400" b="1" dirty="0" err="1"/>
              <a:t>djela</a:t>
            </a:r>
            <a:r>
              <a:rPr lang="en-GB" sz="2400" b="1" dirty="0"/>
              <a:t> : </a:t>
            </a:r>
            <a:r>
              <a:rPr lang="en-GB" sz="2400" b="1" dirty="0" err="1"/>
              <a:t>zbirka</a:t>
            </a:r>
            <a:r>
              <a:rPr lang="en-GB" sz="2400" b="1" dirty="0"/>
              <a:t> </a:t>
            </a:r>
            <a:r>
              <a:rPr lang="en-GB" sz="2400" b="1" dirty="0" err="1"/>
              <a:t>pripovjedaka</a:t>
            </a:r>
            <a:endParaRPr lang="en-GB" sz="2400" b="1" dirty="0"/>
          </a:p>
          <a:p>
            <a:pPr marL="285750" indent="-285750">
              <a:buClr>
                <a:srgbClr val="C3B2A7"/>
              </a:buClr>
              <a:buFont typeface="Wingdings"/>
              <a:buChar char="Ø"/>
            </a:pPr>
            <a:r>
              <a:rPr lang="en-GB" sz="2400" b="1" dirty="0" err="1"/>
              <a:t>Tema</a:t>
            </a:r>
            <a:r>
              <a:rPr lang="en-GB" sz="2400" b="1" dirty="0" smtClean="0"/>
              <a:t>:</a:t>
            </a:r>
            <a:r>
              <a:rPr lang="hr-HR" sz="2400" b="1" dirty="0" smtClean="0"/>
              <a:t> </a:t>
            </a:r>
            <a:r>
              <a:rPr lang="en-GB" sz="2400" b="1" dirty="0" err="1" smtClean="0"/>
              <a:t>priče</a:t>
            </a:r>
            <a:r>
              <a:rPr lang="en-GB" sz="2400" b="1" dirty="0" smtClean="0"/>
              <a:t> </a:t>
            </a:r>
            <a:r>
              <a:rPr lang="en-GB" sz="2400" b="1" dirty="0"/>
              <a:t>o </a:t>
            </a:r>
            <a:r>
              <a:rPr lang="en-GB" sz="2400" b="1" dirty="0" err="1"/>
              <a:t>zgodama</a:t>
            </a:r>
            <a:r>
              <a:rPr lang="en-GB" sz="2400" b="1" dirty="0"/>
              <a:t> </a:t>
            </a:r>
            <a:r>
              <a:rPr lang="en-GB" sz="2400" b="1" dirty="0" err="1"/>
              <a:t>iz</a:t>
            </a:r>
            <a:r>
              <a:rPr lang="en-GB" sz="2400" b="1" dirty="0"/>
              <a:t> </a:t>
            </a:r>
            <a:r>
              <a:rPr lang="en-GB" sz="2400" b="1" dirty="0" err="1"/>
              <a:t>Isusovog</a:t>
            </a:r>
            <a:r>
              <a:rPr lang="en-GB" sz="2400" b="1" dirty="0"/>
              <a:t> </a:t>
            </a:r>
            <a:r>
              <a:rPr lang="en-GB" sz="2400" b="1" dirty="0" err="1"/>
              <a:t>djetinjstva</a:t>
            </a:r>
            <a:endParaRPr lang="en-GB" sz="2400" b="1" dirty="0"/>
          </a:p>
          <a:p>
            <a:pPr marL="285750" indent="-285750">
              <a:buClr>
                <a:srgbClr val="C3B2A7"/>
              </a:buClr>
              <a:buFont typeface="Wingdings"/>
              <a:buChar char="Ø"/>
            </a:pPr>
            <a:endParaRPr lang="en-GB" sz="24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440490-7AED-05E8-E122-A65B2E8D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E7EC-11EE-4623-88E5-A689D80D06D1}" type="datetime1">
              <a:t>28.5.2024.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8DD0F-8D42-1B1C-AF8E-AABDEDFB1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8DE55-F895-7B96-4303-BF5E61BD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64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D0F9D-AB33-9AB0-1A85-BF4C34E95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720753" cy="1485180"/>
          </a:xfrm>
        </p:spPr>
        <p:txBody>
          <a:bodyPr>
            <a:normAutofit fontScale="90000"/>
          </a:bodyPr>
          <a:lstStyle/>
          <a:p>
            <a:r>
              <a:rPr lang="en-GB" dirty="0"/>
              <a:t>BAJKA O RIBARU I RIBICI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en-GB" sz="3100" dirty="0" smtClean="0"/>
              <a:t>Al</a:t>
            </a:r>
            <a:r>
              <a:rPr lang="hr-HR" sz="3100" dirty="0" smtClean="0"/>
              <a:t>e</a:t>
            </a:r>
            <a:r>
              <a:rPr lang="en-GB" sz="3100" dirty="0" err="1" smtClean="0"/>
              <a:t>ksandar</a:t>
            </a:r>
            <a:r>
              <a:rPr lang="en-GB" sz="3100" dirty="0" smtClean="0"/>
              <a:t> </a:t>
            </a:r>
            <a:r>
              <a:rPr lang="en-GB" sz="3100" dirty="0" err="1" smtClean="0"/>
              <a:t>Sergejevič</a:t>
            </a:r>
            <a:r>
              <a:rPr lang="en-GB" sz="3100" dirty="0" smtClean="0"/>
              <a:t> </a:t>
            </a:r>
            <a:r>
              <a:rPr lang="en-GB" sz="3100" dirty="0" err="1" smtClean="0"/>
              <a:t>Puškin</a:t>
            </a:r>
            <a:endParaRPr lang="en-GB" dirty="0"/>
          </a:p>
        </p:txBody>
      </p:sp>
      <p:pic>
        <p:nvPicPr>
          <p:cNvPr id="8" name="Picture Placeholder 7" descr="Aleksandar Sergejevič Puškin - Bajka o ribaru i ribici prepričano lektira |  Lektire.me">
            <a:extLst>
              <a:ext uri="{FF2B5EF4-FFF2-40B4-BE49-F238E27FC236}">
                <a16:creationId xmlns:a16="http://schemas.microsoft.com/office/drawing/2014/main" id="{864D6845-685B-6BAA-BE64-E0F6864FFC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167" r="2167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451A6B-85F0-E3E9-5442-3A5FFE4C9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203" y="2057400"/>
            <a:ext cx="3932237" cy="38115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Wingdings" panose="020B0604020202020204" pitchFamily="34" charset="0"/>
              <a:buChar char="Ø"/>
            </a:pPr>
            <a:r>
              <a:rPr lang="en-GB" sz="2000" b="1" dirty="0" err="1"/>
              <a:t>Književni</a:t>
            </a:r>
            <a:r>
              <a:rPr lang="en-GB" sz="2000" b="1" dirty="0"/>
              <a:t> rod: </a:t>
            </a:r>
            <a:r>
              <a:rPr lang="en-GB" sz="2000" b="1" dirty="0" err="1"/>
              <a:t>epika</a:t>
            </a:r>
            <a:endParaRPr lang="en-GB" sz="2000" b="1" dirty="0"/>
          </a:p>
          <a:p>
            <a:pPr marL="285750" indent="-285750">
              <a:buClr>
                <a:srgbClr val="C3B2A7"/>
              </a:buClr>
              <a:buFont typeface="Wingdings" panose="020B0604020202020204" pitchFamily="34" charset="0"/>
              <a:buChar char="Ø"/>
            </a:pPr>
            <a:r>
              <a:rPr lang="en-GB" sz="2000" b="1" dirty="0" err="1"/>
              <a:t>Književna</a:t>
            </a:r>
            <a:r>
              <a:rPr lang="en-GB" sz="2000" b="1" dirty="0"/>
              <a:t> </a:t>
            </a:r>
            <a:r>
              <a:rPr lang="en-GB" sz="2000" b="1" dirty="0" err="1"/>
              <a:t>vrsta</a:t>
            </a:r>
            <a:r>
              <a:rPr lang="en-GB" sz="2000" b="1" dirty="0"/>
              <a:t>: </a:t>
            </a:r>
            <a:r>
              <a:rPr lang="en-GB" sz="2000" b="1" dirty="0" err="1"/>
              <a:t>bajka</a:t>
            </a:r>
            <a:r>
              <a:rPr lang="en-GB" sz="2000" b="1" dirty="0"/>
              <a:t> u </a:t>
            </a:r>
            <a:r>
              <a:rPr lang="en-GB" sz="2000" b="1" dirty="0" err="1"/>
              <a:t>stihu</a:t>
            </a:r>
            <a:r>
              <a:rPr lang="en-GB" sz="2000" b="1" dirty="0"/>
              <a:t>, </a:t>
            </a:r>
            <a:r>
              <a:rPr lang="en-GB" sz="2000" b="1" dirty="0" err="1"/>
              <a:t>deseterac</a:t>
            </a:r>
            <a:r>
              <a:rPr lang="en-GB" sz="2000" b="1" dirty="0"/>
              <a:t> bez rime</a:t>
            </a:r>
          </a:p>
          <a:p>
            <a:pPr marL="285750" indent="-285750">
              <a:buClr>
                <a:srgbClr val="C3B2A7"/>
              </a:buClr>
              <a:buFont typeface="Wingdings" panose="020B0604020202020204" pitchFamily="34" charset="0"/>
              <a:buChar char="Ø"/>
            </a:pPr>
            <a:r>
              <a:rPr lang="en-GB" sz="2000" b="1" dirty="0"/>
              <a:t>Tema: </a:t>
            </a:r>
            <a:r>
              <a:rPr lang="en-GB" sz="2000" b="1" dirty="0" err="1"/>
              <a:t>pohlepa</a:t>
            </a:r>
            <a:r>
              <a:rPr lang="en-GB" sz="2000" b="1" dirty="0"/>
              <a:t> </a:t>
            </a:r>
            <a:r>
              <a:rPr lang="en-GB" sz="2000" b="1" dirty="0" err="1"/>
              <a:t>starice</a:t>
            </a:r>
            <a:r>
              <a:rPr lang="en-GB" sz="2000" b="1" dirty="0"/>
              <a:t> </a:t>
            </a:r>
            <a:r>
              <a:rPr lang="en-GB" sz="2000" b="1" dirty="0" err="1"/>
              <a:t>koja</a:t>
            </a:r>
            <a:r>
              <a:rPr lang="en-GB" sz="2000" b="1" dirty="0"/>
              <a:t> </a:t>
            </a:r>
            <a:r>
              <a:rPr lang="en-GB" sz="2000" b="1" dirty="0" err="1"/>
              <a:t>želi</a:t>
            </a:r>
            <a:r>
              <a:rPr lang="en-GB" sz="2000" b="1" dirty="0"/>
              <a:t> da </a:t>
            </a:r>
            <a:r>
              <a:rPr lang="en-GB" sz="2000" b="1" dirty="0" err="1"/>
              <a:t>zlatna</a:t>
            </a:r>
            <a:r>
              <a:rPr lang="en-GB" sz="2000" b="1" dirty="0"/>
              <a:t> </a:t>
            </a:r>
            <a:r>
              <a:rPr lang="en-GB" sz="2000" b="1" dirty="0" err="1"/>
              <a:t>ribica</a:t>
            </a:r>
            <a:r>
              <a:rPr lang="en-GB" sz="2000" b="1" dirty="0"/>
              <a:t> </a:t>
            </a:r>
            <a:r>
              <a:rPr lang="en-GB" sz="2000" b="1" dirty="0" err="1"/>
              <a:t>ispunjava</a:t>
            </a:r>
            <a:r>
              <a:rPr lang="en-GB" sz="2000" b="1" dirty="0"/>
              <a:t> </a:t>
            </a:r>
            <a:r>
              <a:rPr lang="en-GB" sz="2000" b="1" dirty="0" err="1"/>
              <a:t>sve</a:t>
            </a:r>
            <a:r>
              <a:rPr lang="en-GB" sz="2000" b="1" dirty="0"/>
              <a:t> </a:t>
            </a:r>
            <a:r>
              <a:rPr lang="en-GB" sz="2000" b="1" dirty="0" err="1"/>
              <a:t>njezine</a:t>
            </a:r>
            <a:r>
              <a:rPr lang="en-GB" sz="2000" b="1" dirty="0"/>
              <a:t> </a:t>
            </a:r>
            <a:r>
              <a:rPr lang="en-GB" sz="2000" b="1" dirty="0" err="1"/>
              <a:t>želje</a:t>
            </a:r>
            <a:endParaRPr lang="en-GB" sz="2000" b="1" dirty="0"/>
          </a:p>
          <a:p>
            <a:pPr marL="285750" indent="-285750">
              <a:buClr>
                <a:srgbClr val="C3B2A7"/>
              </a:buClr>
              <a:buFont typeface="Wingdings" panose="020B0604020202020204" pitchFamily="34" charset="0"/>
              <a:buChar char="Ø"/>
            </a:pPr>
            <a:endParaRPr lang="en-GB" sz="20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50D52-5478-2D0E-AB1C-560E8782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FAC9-5619-4EFF-88C7-A5E75F15E849}" type="datetime1">
              <a:t>28.5.2024.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69673-6F91-FD80-0DE3-B154DCBCB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C75C4-7DA5-7EAD-A0BF-8D1CEBC47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2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283D-6E85-C970-F338-299AACF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80" y="368292"/>
            <a:ext cx="5092906" cy="1574808"/>
          </a:xfrm>
        </p:spPr>
        <p:txBody>
          <a:bodyPr>
            <a:normAutofit fontScale="90000"/>
          </a:bodyPr>
          <a:lstStyle/>
          <a:p>
            <a:r>
              <a:rPr lang="en-GB" dirty="0"/>
              <a:t>CHARLIE I TVORNICA ČOKOLADE ROALD DAHL</a:t>
            </a:r>
          </a:p>
        </p:txBody>
      </p:sp>
      <p:pic>
        <p:nvPicPr>
          <p:cNvPr id="8" name="Picture Placeholder 7" descr="CHARLIE I TVORNICA ČOKOLADE | Sretni slon">
            <a:extLst>
              <a:ext uri="{FF2B5EF4-FFF2-40B4-BE49-F238E27FC236}">
                <a16:creationId xmlns:a16="http://schemas.microsoft.com/office/drawing/2014/main" id="{EE1C2B3F-7326-9E8E-2589-C592E2C34BE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619" b="19619"/>
          <a:stretch/>
        </p:blipFill>
        <p:spPr>
          <a:xfrm>
            <a:off x="8323112" y="566018"/>
            <a:ext cx="2695934" cy="344481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9388C-666B-AF78-637F-020FD282E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864" y="2057400"/>
            <a:ext cx="6649557" cy="558000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Wingdings"/>
              <a:buChar char="Ø"/>
            </a:pPr>
            <a:r>
              <a:rPr lang="en-GB" sz="2400" b="1" dirty="0" err="1"/>
              <a:t>Književni</a:t>
            </a:r>
            <a:r>
              <a:rPr lang="en-GB" sz="2400" b="1" dirty="0"/>
              <a:t> rod: </a:t>
            </a:r>
            <a:r>
              <a:rPr lang="en-GB" sz="2400" b="1" dirty="0" err="1"/>
              <a:t>epika</a:t>
            </a:r>
            <a:endParaRPr lang="en-US" sz="2400" b="1" dirty="0"/>
          </a:p>
          <a:p>
            <a:pPr marL="285750" indent="-285750">
              <a:buFont typeface="Wingdings"/>
              <a:buChar char="Ø"/>
            </a:pPr>
            <a:r>
              <a:rPr lang="en-GB" sz="2400" b="1" dirty="0" err="1"/>
              <a:t>Vrsta</a:t>
            </a:r>
            <a:r>
              <a:rPr lang="en-GB" sz="2400" b="1" dirty="0"/>
              <a:t> </a:t>
            </a:r>
            <a:r>
              <a:rPr lang="en-GB" sz="2400" b="1" dirty="0" err="1"/>
              <a:t>djela</a:t>
            </a:r>
            <a:r>
              <a:rPr lang="en-GB" sz="2400" b="1" dirty="0"/>
              <a:t>: </a:t>
            </a:r>
            <a:r>
              <a:rPr lang="en-GB" sz="2400" b="1" dirty="0" err="1"/>
              <a:t>moderna</a:t>
            </a:r>
            <a:r>
              <a:rPr lang="en-GB" sz="2400" b="1" dirty="0"/>
              <a:t> </a:t>
            </a:r>
            <a:r>
              <a:rPr lang="en-GB" sz="2400" b="1" dirty="0" err="1"/>
              <a:t>bajka,dječji</a:t>
            </a:r>
            <a:r>
              <a:rPr lang="en-GB" sz="2400" b="1" dirty="0"/>
              <a:t> roman</a:t>
            </a:r>
          </a:p>
          <a:p>
            <a:pPr marL="285750" indent="-285750">
              <a:buClr>
                <a:srgbClr val="C3B2A7"/>
              </a:buClr>
              <a:buFont typeface="Wingdings"/>
              <a:buChar char="Ø"/>
            </a:pPr>
            <a:r>
              <a:rPr lang="en-GB" sz="2400" b="1" dirty="0"/>
              <a:t>Tema: </a:t>
            </a:r>
            <a:r>
              <a:rPr lang="en-GB" sz="2400" b="1" dirty="0" err="1"/>
              <a:t>Siromašan</a:t>
            </a:r>
            <a:r>
              <a:rPr lang="en-GB" sz="2400" b="1" dirty="0" smtClean="0"/>
              <a:t>,</a:t>
            </a:r>
            <a:r>
              <a:rPr lang="hr-HR" sz="2400" b="1" dirty="0" smtClean="0"/>
              <a:t> </a:t>
            </a:r>
            <a:r>
              <a:rPr lang="en-GB" sz="2400" b="1" dirty="0" err="1" smtClean="0"/>
              <a:t>ali</a:t>
            </a:r>
            <a:r>
              <a:rPr lang="en-GB" sz="2400" b="1" dirty="0" smtClean="0"/>
              <a:t> </a:t>
            </a:r>
            <a:r>
              <a:rPr lang="en-GB" sz="2400" b="1" dirty="0" err="1"/>
              <a:t>plemenit</a:t>
            </a:r>
            <a:r>
              <a:rPr lang="en-GB" sz="2400" b="1" dirty="0"/>
              <a:t> </a:t>
            </a:r>
            <a:r>
              <a:rPr lang="en-GB" sz="2400" b="1" dirty="0" err="1"/>
              <a:t>dječak</a:t>
            </a:r>
            <a:r>
              <a:rPr lang="en-GB" sz="2400" b="1" dirty="0"/>
              <a:t> </a:t>
            </a:r>
            <a:r>
              <a:rPr lang="en-GB" sz="2400" b="1" dirty="0" smtClean="0"/>
              <a:t>Charli</a:t>
            </a:r>
            <a:r>
              <a:rPr lang="hr-HR" sz="2400" b="1" dirty="0" smtClean="0"/>
              <a:t>e</a:t>
            </a:r>
            <a:r>
              <a:rPr lang="en-GB" sz="2400" b="1" dirty="0" smtClean="0"/>
              <a:t> </a:t>
            </a:r>
            <a:r>
              <a:rPr lang="en-GB" sz="2400" b="1" dirty="0" err="1"/>
              <a:t>doživljava</a:t>
            </a:r>
            <a:r>
              <a:rPr lang="en-GB" sz="2400" b="1" dirty="0"/>
              <a:t> </a:t>
            </a:r>
            <a:r>
              <a:rPr lang="en-GB" sz="2400" b="1" dirty="0" err="1"/>
              <a:t>sreću</a:t>
            </a:r>
            <a:r>
              <a:rPr lang="en-GB" sz="2400" b="1" dirty="0"/>
              <a:t> </a:t>
            </a:r>
            <a:r>
              <a:rPr lang="hr-HR" sz="2400" b="1" dirty="0" smtClean="0"/>
              <a:t>i</a:t>
            </a:r>
            <a:r>
              <a:rPr lang="en-GB" sz="2400" b="1" dirty="0" smtClean="0"/>
              <a:t> </a:t>
            </a:r>
            <a:r>
              <a:rPr lang="en-GB" sz="2400" b="1" dirty="0" err="1"/>
              <a:t>dobiva</a:t>
            </a:r>
            <a:r>
              <a:rPr lang="en-GB" sz="2400" b="1" dirty="0"/>
              <a:t> </a:t>
            </a:r>
            <a:r>
              <a:rPr lang="en-GB" sz="2400" b="1" dirty="0" err="1"/>
              <a:t>ulaznicu</a:t>
            </a:r>
            <a:r>
              <a:rPr lang="en-GB" sz="2400" b="1" dirty="0"/>
              <a:t> za </a:t>
            </a:r>
            <a:r>
              <a:rPr lang="en-GB" sz="2400" b="1" dirty="0" err="1"/>
              <a:t>čarobnu</a:t>
            </a:r>
            <a:r>
              <a:rPr lang="en-GB" sz="2400" b="1" dirty="0"/>
              <a:t> </a:t>
            </a:r>
            <a:r>
              <a:rPr lang="en-GB" sz="2400" b="1" dirty="0" err="1"/>
              <a:t>tvornicu</a:t>
            </a:r>
            <a:r>
              <a:rPr lang="en-GB" sz="2400" b="1" dirty="0"/>
              <a:t> </a:t>
            </a:r>
            <a:r>
              <a:rPr lang="en-GB" sz="2400" b="1" dirty="0" err="1" smtClean="0"/>
              <a:t>čokolade</a:t>
            </a:r>
            <a:r>
              <a:rPr lang="en-GB" sz="2400" b="1" dirty="0" smtClean="0"/>
              <a:t>,</a:t>
            </a:r>
            <a:r>
              <a:rPr lang="hr-HR" sz="2400" b="1" dirty="0" smtClean="0"/>
              <a:t> </a:t>
            </a:r>
            <a:r>
              <a:rPr lang="en-GB" sz="2400" b="1" dirty="0" smtClean="0"/>
              <a:t>a </a:t>
            </a:r>
            <a:r>
              <a:rPr lang="en-GB" sz="2400" b="1" dirty="0" err="1"/>
              <a:t>tijekom</a:t>
            </a:r>
            <a:r>
              <a:rPr lang="en-GB" sz="2400" b="1" dirty="0"/>
              <a:t> </a:t>
            </a:r>
            <a:r>
              <a:rPr lang="en-GB" sz="2400" b="1" dirty="0" smtClean="0"/>
              <a:t>to</a:t>
            </a:r>
            <a:r>
              <a:rPr lang="hr-HR" sz="2400" b="1" dirty="0" smtClean="0"/>
              <a:t>g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posje</a:t>
            </a:r>
            <a:r>
              <a:rPr lang="hr-HR" sz="2400" b="1" dirty="0" smtClean="0"/>
              <a:t>t</a:t>
            </a:r>
            <a:r>
              <a:rPr lang="en-GB" sz="2400" b="1" dirty="0" smtClean="0"/>
              <a:t>a </a:t>
            </a:r>
            <a:r>
              <a:rPr lang="en-GB" sz="2400" b="1" dirty="0" err="1" smtClean="0"/>
              <a:t>nagrađen</a:t>
            </a:r>
            <a:r>
              <a:rPr lang="en-GB" sz="2400" b="1" dirty="0" smtClean="0"/>
              <a:t> </a:t>
            </a:r>
            <a:r>
              <a:rPr lang="en-GB" sz="2400" b="1" dirty="0"/>
              <a:t>je za </a:t>
            </a:r>
            <a:r>
              <a:rPr lang="en-GB" sz="2400" b="1" dirty="0" err="1"/>
              <a:t>svoju</a:t>
            </a:r>
            <a:r>
              <a:rPr lang="en-GB" sz="2400" b="1" dirty="0"/>
              <a:t> </a:t>
            </a:r>
            <a:r>
              <a:rPr lang="en-GB" sz="2400" b="1" dirty="0" err="1"/>
              <a:t>dobrotu</a:t>
            </a:r>
            <a:r>
              <a:rPr lang="en-GB" sz="2400" b="1" dirty="0"/>
              <a:t> </a:t>
            </a:r>
            <a:r>
              <a:rPr lang="hr-HR" sz="2400" b="1" dirty="0" smtClean="0"/>
              <a:t>i</a:t>
            </a:r>
            <a:r>
              <a:rPr lang="en-GB" sz="2400" b="1" dirty="0" smtClean="0"/>
              <a:t> </a:t>
            </a:r>
            <a:r>
              <a:rPr lang="en-GB" sz="2400" b="1" dirty="0" err="1"/>
              <a:t>na</a:t>
            </a:r>
            <a:r>
              <a:rPr lang="en-GB" sz="2400" b="1" dirty="0"/>
              <a:t> </a:t>
            </a:r>
            <a:r>
              <a:rPr lang="en-GB" sz="2400" b="1" dirty="0" err="1"/>
              <a:t>kraju</a:t>
            </a:r>
            <a:r>
              <a:rPr lang="en-GB" sz="2400" b="1" dirty="0"/>
              <a:t> </a:t>
            </a:r>
            <a:r>
              <a:rPr lang="en-GB" sz="2400" b="1" dirty="0" err="1"/>
              <a:t>pobjeđuje</a:t>
            </a:r>
            <a:r>
              <a:rPr lang="en-GB" sz="2400" b="1" dirty="0"/>
              <a:t> </a:t>
            </a:r>
            <a:r>
              <a:rPr lang="en-GB" sz="2400" b="1" dirty="0" err="1"/>
              <a:t>nepravdu</a:t>
            </a:r>
            <a:r>
              <a:rPr lang="en-GB" sz="2400" b="1" dirty="0"/>
              <a:t> u </a:t>
            </a:r>
            <a:r>
              <a:rPr lang="en-GB" sz="2400" b="1" dirty="0" err="1"/>
              <a:t>svijetu</a:t>
            </a:r>
            <a:r>
              <a:rPr lang="en-GB" sz="2400" b="1" dirty="0"/>
              <a:t> </a:t>
            </a:r>
            <a:r>
              <a:rPr lang="en-GB" sz="2400" b="1" dirty="0" err="1"/>
              <a:t>odraslih</a:t>
            </a:r>
            <a:endParaRPr lang="en-GB" sz="24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D4AD6-39E4-971F-5521-3C84F8BD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D201-2E96-4FDD-8923-C1270A58FD62}" type="datetime1">
              <a:t>28.5.2024.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6F1FA-BFC4-1976-3ADC-189D288C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891C1-A91A-638F-E905-738CEBF5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t>9</a:t>
            </a:fld>
            <a:endParaRPr lang="en-US" dirty="0"/>
          </a:p>
        </p:txBody>
      </p:sp>
      <p:pic>
        <p:nvPicPr>
          <p:cNvPr id="9" name="Picture 8" descr="Amazon.com: Willy Wonka 24K Mini Gold Plated Golden Ticket Limited Edition  Replica : Toys &amp; Games">
            <a:extLst>
              <a:ext uri="{FF2B5EF4-FFF2-40B4-BE49-F238E27FC236}">
                <a16:creationId xmlns:a16="http://schemas.microsoft.com/office/drawing/2014/main" id="{6E515347-C684-211B-15DD-A393F9B0F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381" y="4382147"/>
            <a:ext cx="2743200" cy="22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1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</TotalTime>
  <Words>205</Words>
  <Application>Microsoft Office PowerPoint</Application>
  <PresentationFormat>Široki zaslon</PresentationFormat>
  <Paragraphs>68</Paragraphs>
  <Slides>11</Slides>
  <Notes>0</Notes>
  <HiddenSlides>1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8" baseType="lpstr">
      <vt:lpstr>Arial</vt:lpstr>
      <vt:lpstr>Century Gothic</vt:lpstr>
      <vt:lpstr>Comic Sans MS</vt:lpstr>
      <vt:lpstr>STXingkai</vt:lpstr>
      <vt:lpstr>Wingdings</vt:lpstr>
      <vt:lpstr>Wingdings 3</vt:lpstr>
      <vt:lpstr>Ion</vt:lpstr>
      <vt:lpstr>LEKTIRE ZA PETI RAZRED</vt:lpstr>
      <vt:lpstr>PowerPoint prezentacija</vt:lpstr>
      <vt:lpstr>Strah u Ulici lipa Milivoj Matošec</vt:lpstr>
      <vt:lpstr>JUNACI PAVLOVE  ULICE FERENC MOLNAR</vt:lpstr>
      <vt:lpstr>Koko u Parizu  Ivan Kušan</vt:lpstr>
      <vt:lpstr>ZBIRKA PJESAMA GRIGORA VITEZA</vt:lpstr>
      <vt:lpstr>Legende o Kristu Selma Lagerlof</vt:lpstr>
      <vt:lpstr>BAJKA O RIBARU I RIBICI  Aleksandar Sergejevič Puškin</vt:lpstr>
      <vt:lpstr>CHARLIE I TVORNICA ČOKOLADE ROALD DAHL</vt:lpstr>
      <vt:lpstr>Koja knjiga od spomenutih vas je najviše zainteresirala? Zašto? Da imate zlatnu ribicu, koja bi bila vaša želja? 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bfnb</dc:title>
  <dc:creator>Korisnik</dc:creator>
  <cp:lastModifiedBy>Korisnik</cp:lastModifiedBy>
  <cp:revision>424</cp:revision>
  <dcterms:created xsi:type="dcterms:W3CDTF">2024-05-27T10:27:31Z</dcterms:created>
  <dcterms:modified xsi:type="dcterms:W3CDTF">2024-05-28T11:44:26Z</dcterms:modified>
</cp:coreProperties>
</file>