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microsoft.com/office/2016/11/relationships/changesInfo" Target="changesInfos/changesInfo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a Puklin" userId="5ed39b14-2812-4312-97b4-7f1734b868f9" providerId="ADAL" clId="{97660CA6-6FFC-B64B-A1DC-DF72D2D607B1}"/>
    <pc:docChg chg="modSld">
      <pc:chgData name="Manuela Puklin" userId="5ed39b14-2812-4312-97b4-7f1734b868f9" providerId="ADAL" clId="{97660CA6-6FFC-B64B-A1DC-DF72D2D607B1}" dt="2024-06-04T08:45:45.156" v="15" actId="20577"/>
      <pc:docMkLst>
        <pc:docMk/>
      </pc:docMkLst>
      <pc:sldChg chg="modSp">
        <pc:chgData name="Manuela Puklin" userId="5ed39b14-2812-4312-97b4-7f1734b868f9" providerId="ADAL" clId="{97660CA6-6FFC-B64B-A1DC-DF72D2D607B1}" dt="2024-06-04T08:45:45.156" v="15" actId="20577"/>
        <pc:sldMkLst>
          <pc:docMk/>
          <pc:sldMk cId="0" sldId="259"/>
        </pc:sldMkLst>
        <pc:spChg chg="mod">
          <ac:chgData name="Manuela Puklin" userId="5ed39b14-2812-4312-97b4-7f1734b868f9" providerId="ADAL" clId="{97660CA6-6FFC-B64B-A1DC-DF72D2D607B1}" dt="2024-06-04T08:45:45.156" v="15" actId="20577"/>
          <ac:spMkLst>
            <pc:docMk/>
            <pc:sldMk cId="0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5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8468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620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526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58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87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7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65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6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8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3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6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7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7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0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2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6.jpeg" /><Relationship Id="rId4" Type="http://schemas.openxmlformats.org/officeDocument/2006/relationships/image" Target="../media/image5.jpe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r/resource/3722903" TargetMode="Externa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77079" y="429911"/>
            <a:ext cx="6151687" cy="1923828"/>
          </a:xfrm>
        </p:spPr>
        <p:txBody>
          <a:bodyPr/>
          <a:lstStyle/>
          <a:p>
            <a:pPr algn="ctr"/>
            <a:r>
              <a:rPr lang="hr-HR">
                <a:latin typeface="Algerian" panose="04020705040A02060702" pitchFamily="82" charset="0"/>
              </a:rPr>
              <a:t>ŠUMA STRIBOROVA</a:t>
            </a:r>
            <a:endParaRPr lang="sr-Latn-RS">
              <a:latin typeface="Algerian" panose="04020705040A020607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623463" y="2682772"/>
            <a:ext cx="3664585" cy="1141730"/>
          </a:xfrm>
        </p:spPr>
        <p:txBody>
          <a:bodyPr/>
          <a:lstStyle/>
          <a:p>
            <a:r>
              <a:rPr lang="hr-HR">
                <a:latin typeface="BatangChe" panose="020B0502040504020204" pitchFamily="34" charset="0"/>
                <a:ea typeface="Daytona" panose="02000000000000000000" pitchFamily="2" charset="0"/>
              </a:rPr>
              <a:t>Ivana Brlić-Mažuranić</a:t>
            </a:r>
            <a:endParaRPr lang="sr-Latn-RS">
              <a:latin typeface="BatangChe" panose="020B0502040504020204" pitchFamily="34" charset="0"/>
              <a:ea typeface="Daytona" panose="02000000000000000000" pitchFamily="2" charset="0"/>
            </a:endParaRPr>
          </a:p>
        </p:txBody>
      </p:sp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75883" y="152400"/>
            <a:ext cx="4924425" cy="6572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 Box 4"/>
          <p:cNvSpPr txBox="1"/>
          <p:nvPr/>
        </p:nvSpPr>
        <p:spPr>
          <a:xfrm>
            <a:off x="9845040" y="619760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en-US"/>
              <a:t>Manuela Puklin, 6.r.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8636635" y="415353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>
                <a:latin typeface="Century" panose="02040604050505020304" charset="0"/>
                <a:ea typeface="Harrington" panose="04040505050A02020702" pitchFamily="2" charset="0"/>
                <a:cs typeface="Century" panose="02040604050505020304" charset="0"/>
              </a:rPr>
              <a:t>Ivana Brlić-Mažuranić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b="0" i="0">
                <a:solidFill>
                  <a:srgbClr val="202122"/>
                </a:solidFill>
                <a:effectLst/>
                <a:latin typeface="-apple-system"/>
              </a:rPr>
              <a:t> </a:t>
            </a:r>
            <a:r>
              <a:rPr lang="hr-HR" b="0" i="0">
                <a:solidFill>
                  <a:srgbClr val="202122"/>
                </a:solidFill>
                <a:effectLst/>
                <a:cs typeface="+mn-lt"/>
              </a:rPr>
              <a:t>rođena je u Ogulinu 1874. godine</a:t>
            </a:r>
            <a:endParaRPr lang="hr-HR" b="0" i="0">
              <a:solidFill>
                <a:srgbClr val="202122"/>
              </a:solidFill>
              <a:effectLst/>
              <a:latin typeface="-apple-system"/>
            </a:endParaRPr>
          </a:p>
          <a:p>
            <a:r>
              <a:rPr lang="hr-HR"/>
              <a:t>oduvijek je smatrala kako nema dovoljno literature za djecu</a:t>
            </a:r>
          </a:p>
          <a:p>
            <a:r>
              <a:rPr lang="hr-HR"/>
              <a:t> cijeli je život pisala je poeziju i eseje</a:t>
            </a:r>
          </a:p>
          <a:p>
            <a:r>
              <a:rPr lang="hr-HR"/>
              <a:t>pohađala je dva razreda javne škole, a potom se nastavila školovati kod kuće.</a:t>
            </a:r>
            <a:endParaRPr lang="sr-Latn-RS"/>
          </a:p>
        </p:txBody>
      </p:sp>
      <p:pic>
        <p:nvPicPr>
          <p:cNvPr id="5" name="Slika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012" y="1623786"/>
            <a:ext cx="3824288" cy="3972719"/>
          </a:xfrm>
        </p:spPr>
      </p:pic>
      <p:sp>
        <p:nvSpPr>
          <p:cNvPr id="4" name="Text Box 3"/>
          <p:cNvSpPr txBox="1"/>
          <p:nvPr/>
        </p:nvSpPr>
        <p:spPr>
          <a:xfrm>
            <a:off x="6179185" y="13798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10515600" cy="1325563"/>
          </a:xfrm>
        </p:spPr>
        <p:txBody>
          <a:bodyPr/>
          <a:lstStyle/>
          <a:p>
            <a:r>
              <a:rPr lang="hr-HR" altLang="sr-Latn-RS" b="1">
                <a:latin typeface="Harrington" panose="04040505050A02020702" pitchFamily="2" charset="0"/>
                <a:cs typeface="Harrington" panose="04040505050A02020702" pitchFamily="2" charset="0"/>
              </a:rPr>
              <a:t>Likovi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30628" y="1825625"/>
            <a:ext cx="6041571" cy="4351338"/>
          </a:xfrm>
        </p:spPr>
        <p:txBody>
          <a:bodyPr/>
          <a:lstStyle/>
          <a:p>
            <a:r>
              <a:rPr lang="hr-HR">
                <a:latin typeface="Cambria" panose="02040503050406030204" charset="0"/>
                <a:ea typeface="Daytona Pro Condensed" panose="02000000000000000000" pitchFamily="2" charset="0"/>
                <a:cs typeface="Cambria" panose="02040503050406030204" charset="0"/>
              </a:rPr>
              <a:t>majka</a:t>
            </a:r>
          </a:p>
          <a:p>
            <a:r>
              <a:rPr lang="hr-HR">
                <a:latin typeface="Cambria" panose="02040503050406030204" charset="0"/>
                <a:ea typeface="Daytona Pro Condensed" panose="02000000000000000000" pitchFamily="2" charset="0"/>
                <a:cs typeface="Cambria" panose="02040503050406030204" charset="0"/>
              </a:rPr>
              <a:t>sin</a:t>
            </a:r>
          </a:p>
          <a:p>
            <a:r>
              <a:rPr lang="hr-HR">
                <a:latin typeface="Cambria" panose="02040503050406030204" charset="0"/>
                <a:ea typeface="Daytona Pro Condensed" panose="02000000000000000000" pitchFamily="2" charset="0"/>
                <a:cs typeface="Cambria" panose="02040503050406030204" charset="0"/>
              </a:rPr>
              <a:t>snaha (guja)</a:t>
            </a:r>
          </a:p>
          <a:p>
            <a:r>
              <a:rPr lang="hr-HR">
                <a:latin typeface="Cambria" panose="02040503050406030204" charset="0"/>
                <a:ea typeface="Daytona Pro Condensed" panose="02000000000000000000" pitchFamily="2" charset="0"/>
                <a:cs typeface="Cambria" panose="02040503050406030204" charset="0"/>
              </a:rPr>
              <a:t>Malik Tintilinić</a:t>
            </a:r>
          </a:p>
          <a:p>
            <a:r>
              <a:rPr lang="hr-HR">
                <a:latin typeface="Cambria" panose="02040503050406030204" charset="0"/>
                <a:ea typeface="Daytona Pro Condensed" panose="02000000000000000000" pitchFamily="2" charset="0"/>
                <a:cs typeface="Cambria" panose="02040503050406030204" charset="0"/>
              </a:rPr>
              <a:t>Domaći</a:t>
            </a:r>
          </a:p>
          <a:p>
            <a:r>
              <a:rPr lang="hr-HR">
                <a:latin typeface="Cambria" panose="02040503050406030204" charset="0"/>
                <a:ea typeface="Daytona Pro Condensed" panose="02000000000000000000" pitchFamily="2" charset="0"/>
                <a:cs typeface="Cambria" panose="02040503050406030204" charset="0"/>
              </a:rPr>
              <a:t>Stribor</a:t>
            </a:r>
            <a:endParaRPr lang="sr-Latn-RS">
              <a:latin typeface="Cambria" panose="02040503050406030204" charset="0"/>
              <a:ea typeface="Daytona Pro Condensed" panose="02000000000000000000" pitchFamily="2" charset="0"/>
              <a:cs typeface="Cambria" panose="0204050305040603020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371600"/>
            <a:ext cx="2390775" cy="2906395"/>
          </a:xfrm>
          <a:prstGeom prst="rect">
            <a:avLst/>
          </a:prstGeom>
        </p:spPr>
      </p:pic>
      <p:pic>
        <p:nvPicPr>
          <p:cNvPr id="101" name="Picture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9906000" y="1219200"/>
            <a:ext cx="2030095" cy="38665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Picture 101"/>
          <p:cNvPicPr/>
          <p:nvPr/>
        </p:nvPicPr>
        <p:blipFill>
          <a:blip r:embed="rId4"/>
          <a:stretch>
            <a:fillRect/>
          </a:stretch>
        </p:blipFill>
        <p:spPr>
          <a:xfrm>
            <a:off x="2819400" y="381000"/>
            <a:ext cx="3822700" cy="28041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" name="Picture 102"/>
          <p:cNvPicPr/>
          <p:nvPr/>
        </p:nvPicPr>
        <p:blipFill>
          <a:blip r:embed="rId5"/>
          <a:srcRect t="24658" r="952"/>
          <a:stretch>
            <a:fillRect/>
          </a:stretch>
        </p:blipFill>
        <p:spPr>
          <a:xfrm>
            <a:off x="3429000" y="3505200"/>
            <a:ext cx="2875915" cy="2707005"/>
          </a:xfrm>
          <a:prstGeom prst="trapezoid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>
                <a:latin typeface="Harrington" panose="04040505050A02020702" pitchFamily="2" charset="0"/>
              </a:rPr>
              <a:t>Šuma Striborova </a:t>
            </a:r>
            <a:endParaRPr lang="sr-Latn-RS" b="1">
              <a:latin typeface="Harrington" panose="04040505050A02020702" pitchFamily="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/>
              <a:t>sin upoznaje djevojku (guju)</a:t>
            </a:r>
          </a:p>
          <a:p>
            <a:r>
              <a:rPr lang="hr-HR"/>
              <a:t> snaha maltretira majku</a:t>
            </a:r>
          </a:p>
          <a:p>
            <a:r>
              <a:rPr lang="hr-HR"/>
              <a:t>Djevojka s triješćem </a:t>
            </a:r>
          </a:p>
          <a:p>
            <a:r>
              <a:rPr lang="hr-HR"/>
              <a:t>Domaćii (Malik Tintilinić) </a:t>
            </a:r>
          </a:p>
          <a:p>
            <a:r>
              <a:rPr lang="hr-HR"/>
              <a:t>plan da dokažu da je snaha guja</a:t>
            </a:r>
          </a:p>
          <a:p>
            <a:r>
              <a:rPr lang="hr-HR"/>
              <a:t>jelen i vjeverice </a:t>
            </a:r>
          </a:p>
          <a:p>
            <a:r>
              <a:rPr lang="hr-HR"/>
              <a:t>Stribor</a:t>
            </a:r>
          </a:p>
          <a:p>
            <a:r>
              <a:rPr lang="hr-HR"/>
              <a:t>vjenčanje</a:t>
            </a:r>
          </a:p>
          <a:p>
            <a:endParaRPr lang="hr-HR"/>
          </a:p>
          <a:p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>
                <a:latin typeface="Harrington" panose="04040505050A02020702" pitchFamily="2" charset="0"/>
              </a:rPr>
              <a:t>Mjesto radnje  </a:t>
            </a:r>
            <a:r>
              <a:rPr lang="hr-HR">
                <a:latin typeface="Harrington" panose="04040505050A02020702" pitchFamily="2" charset="0"/>
              </a:rPr>
              <a:t>         </a:t>
            </a:r>
            <a:r>
              <a:rPr lang="hr-HR" b="1">
                <a:latin typeface="Harrington" panose="04040505050A02020702" pitchFamily="2" charset="0"/>
              </a:rPr>
              <a:t>       Vrijeme radnje</a:t>
            </a:r>
            <a:endParaRPr lang="sr-Latn-RS" b="1">
              <a:latin typeface="Harrington" panose="04040505050A02020702" pitchFamily="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>
                <a:cs typeface="+mn-lt"/>
              </a:rPr>
              <a:t>šuma</a:t>
            </a:r>
          </a:p>
          <a:p>
            <a:r>
              <a:rPr lang="hr-HR">
                <a:cs typeface="+mn-lt"/>
              </a:rPr>
              <a:t>kuća</a:t>
            </a:r>
          </a:p>
          <a:p>
            <a:pPr marL="0" indent="0">
              <a:buNone/>
            </a:pPr>
            <a:endParaRPr lang="hr-HR">
              <a:latin typeface="Daytona" panose="02000000000000000000" pitchFamily="2" charset="0"/>
            </a:endParaRPr>
          </a:p>
          <a:p>
            <a:endParaRPr lang="sr-Latn-RS">
              <a:latin typeface="Daytona" panose="02000000000000000000" pitchFamily="2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7467600" y="1676400"/>
            <a:ext cx="3091180" cy="4351655"/>
          </a:xfrm>
        </p:spPr>
        <p:txBody>
          <a:bodyPr/>
          <a:lstStyle/>
          <a:p>
            <a:r>
              <a:rPr lang="hr-HR" altLang="sr-Latn-RS">
                <a:cs typeface="+mn-lt"/>
              </a:rPr>
              <a:t>zima</a:t>
            </a:r>
          </a:p>
        </p:txBody>
      </p:sp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2322329" y="3054985"/>
            <a:ext cx="4804144" cy="38030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716643" y="174625"/>
            <a:ext cx="9947727" cy="1325563"/>
          </a:xfrm>
        </p:spPr>
        <p:txBody>
          <a:bodyPr/>
          <a:lstStyle/>
          <a:p>
            <a:r>
              <a:rPr lang="hr-HR" altLang="sr-Latn-RS" b="1">
                <a:latin typeface="Harrington" panose="04040505050A02020702" pitchFamily="2" charset="0"/>
              </a:rPr>
              <a:t>Kviz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>
                <a:hlinkClick r:id="rId2" action="ppaction://hlinkfile"/>
              </a:rPr>
              <a:t>https://wordwall.net/hr/resource/3722903</a:t>
            </a:r>
            <a:endParaRPr lang="sr-Latn-R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3372" y="2862300"/>
            <a:ext cx="12682869" cy="3402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8800">
                <a:latin typeface="Eras Demi ITC" panose="020B0805030504020804" pitchFamily="2" charset="0"/>
                <a:ea typeface="Eras Demi ITC" panose="020B0805030504020804" pitchFamily="2" charset="0"/>
              </a:rPr>
              <a:t>Hvala na pažnji</a:t>
            </a:r>
            <a:endParaRPr lang="sr-Latn-RS" sz="8800">
              <a:latin typeface="Eras Demi ITC" panose="020B0805030504020804" pitchFamily="2" charset="0"/>
              <a:ea typeface="Eras Demi ITC" panose="020B0805030504020804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</Words>
  <Application>Microsoft Office PowerPoint</Application>
  <PresentationFormat>Široki zaslon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Faseta</vt:lpstr>
      <vt:lpstr>ŠUMA STRIBOROVA</vt:lpstr>
      <vt:lpstr>Ivana Brlić-Mažuranić</vt:lpstr>
      <vt:lpstr>Likovi </vt:lpstr>
      <vt:lpstr>Šuma Striborova </vt:lpstr>
      <vt:lpstr>Mjesto radnje                  Vrijeme radnje</vt:lpstr>
      <vt:lpstr>Kviz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ŠUMA STRIBOROVA</dc:title>
  <dc:creator>Nepoznati korisnik</dc:creator>
  <cp:lastModifiedBy>Manuela Puklin</cp:lastModifiedBy>
  <cp:revision>17</cp:revision>
  <dcterms:created xsi:type="dcterms:W3CDTF">2024-05-21T19:23:00Z</dcterms:created>
  <dcterms:modified xsi:type="dcterms:W3CDTF">2024-06-04T08:45:50Z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124197945AA84874B11543270A203FD1_12</vt:lpwstr>
  </property>
  <property fmtid="{D5CDD505-2E9C-101B-9397-08002B2CF9AE}" pid="3" name="KSOProductBuildVer">
    <vt:lpwstr>1033-12.2.0.16909</vt:lpwstr>
  </property>
</Properties>
</file>