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Inter Bold" charset="1" panose="020B0802030000000004"/>
      <p:regular r:id="rId18"/>
    </p:embeddedFont>
    <p:embeddedFont>
      <p:font typeface="Arimo" charset="1" panose="020B0604020202020204"/>
      <p:regular r:id="rId19"/>
    </p:embeddedFont>
    <p:embeddedFont>
      <p:font typeface="Open Sans" charset="1" panose="020B0606030504020204"/>
      <p:regular r:id="rId20"/>
    </p:embeddedFont>
    <p:embeddedFont>
      <p:font typeface="Open Sans Bold" charset="1" panose="020B08060305040202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ordwall.net/hr/resource/1284369/rego%C4%8D" TargetMode="External" Type="http://schemas.openxmlformats.org/officeDocument/2006/relationships/hyperlink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0768" r="0" b="-4076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319559"/>
            <a:ext cx="16230600" cy="1527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23"/>
              </a:lnSpc>
              <a:spcBef>
                <a:spcPct val="0"/>
              </a:spcBef>
            </a:pPr>
            <a:r>
              <a:rPr lang="en-US" sz="8874">
                <a:solidFill>
                  <a:srgbClr val="FFFFFF"/>
                </a:solidFill>
                <a:latin typeface="Inter Bold"/>
              </a:rPr>
              <a:t>REGOČ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625226" y="5029200"/>
            <a:ext cx="13182484" cy="807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FFFFFF"/>
                </a:solidFill>
                <a:latin typeface="Arimo"/>
              </a:rPr>
              <a:t>Ivana Brlić Mažuranić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405721" y="6420430"/>
            <a:ext cx="300900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</a:rPr>
              <a:t>Klara Tomić 6.r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FFDA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25252" y="876300"/>
            <a:ext cx="10676369" cy="1249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56"/>
              </a:lnSpc>
              <a:spcBef>
                <a:spcPct val="0"/>
              </a:spcBef>
            </a:pPr>
            <a:r>
              <a:rPr lang="en-US" sz="7254">
                <a:solidFill>
                  <a:srgbClr val="000000"/>
                </a:solidFill>
                <a:latin typeface="Inter Bold"/>
              </a:rPr>
              <a:t>IMPERFEKT U BAJCI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-2924464" y="4472499"/>
            <a:ext cx="15834551" cy="6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900">
                <a:solidFill>
                  <a:srgbClr val="000000"/>
                </a:solidFill>
                <a:latin typeface="Open Sans"/>
              </a:rPr>
              <a:t>Zvao se pak taj čovjek Regoč i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25252" y="2654740"/>
            <a:ext cx="11628417" cy="689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83"/>
              </a:lnSpc>
            </a:pPr>
            <a:r>
              <a:rPr lang="en-US" sz="4059">
                <a:solidFill>
                  <a:srgbClr val="000000"/>
                </a:solidFill>
                <a:latin typeface="Open Sans"/>
              </a:rPr>
              <a:t>Imperfekt je prošlo nesvršeno glagolsko vrijeme.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665800" y="4563110"/>
            <a:ext cx="162142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Bold"/>
              </a:rPr>
              <a:t>Življaše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501389" y="4545082"/>
            <a:ext cx="7504560" cy="612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3638">
                <a:solidFill>
                  <a:srgbClr val="000000"/>
                </a:solidFill>
                <a:latin typeface="Open Sans"/>
              </a:rPr>
              <a:t> u Legenu gradu i nije imao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25252" y="5347018"/>
            <a:ext cx="2520791" cy="6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900">
                <a:solidFill>
                  <a:srgbClr val="000000"/>
                </a:solidFill>
                <a:latin typeface="Open Sans"/>
              </a:rPr>
              <a:t>posla nego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332998" y="5393055"/>
            <a:ext cx="159882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Bold"/>
              </a:rPr>
              <a:t>brojaše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931822" y="5366068"/>
            <a:ext cx="10451175" cy="580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6">
                <a:solidFill>
                  <a:srgbClr val="000000"/>
                </a:solidFill>
                <a:latin typeface="Open Sans"/>
              </a:rPr>
              <a:t>Legena grada. Ne bi ga on nikada mogao izbrojiti,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25252" y="6219508"/>
            <a:ext cx="132249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da ne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159143" y="6324282"/>
            <a:ext cx="1833668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Bold"/>
              </a:rPr>
              <a:t>imađoše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202361" y="6273800"/>
            <a:ext cx="1174723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onako veliku glavu kao badanj. Ali, ovako brojio on i brojio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25252" y="7180897"/>
            <a:ext cx="7164758" cy="6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900">
                <a:solidFill>
                  <a:srgbClr val="000000"/>
                </a:solidFill>
                <a:latin typeface="Open Sans"/>
              </a:rPr>
              <a:t>već hiljadu godina tako brojio i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867765" y="7263447"/>
            <a:ext cx="1267248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Bold"/>
              </a:rPr>
              <a:t>bijaše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473004" y="7263447"/>
            <a:ext cx="556133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već izbrojio trideset zidina i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67811" y="8148637"/>
            <a:ext cx="458353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petora vrata Legenska.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A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68293" y="895350"/>
            <a:ext cx="13351413" cy="1172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14"/>
              </a:lnSpc>
              <a:spcBef>
                <a:spcPct val="0"/>
              </a:spcBef>
            </a:pPr>
            <a:r>
              <a:rPr lang="en-US" sz="6867">
                <a:solidFill>
                  <a:srgbClr val="000000"/>
                </a:solidFill>
                <a:latin typeface="Inter Bold"/>
              </a:rPr>
              <a:t>KVIZ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3914803"/>
            <a:ext cx="11363748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>
                <a:solidFill>
                  <a:srgbClr val="000000"/>
                </a:solidFill>
                <a:latin typeface="Open Sans"/>
                <a:hlinkClick r:id="rId2" tooltip="https://wordwall.net/hr/resource/1284369/rego%C4%8D"/>
              </a:rPr>
              <a:t>https://wordwall.net/hr/resource/1284369/rego%C4%8D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A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742356" y="2528235"/>
            <a:ext cx="7545644" cy="7305909"/>
          </a:xfrm>
          <a:custGeom>
            <a:avLst/>
            <a:gdLst/>
            <a:ahLst/>
            <a:cxnLst/>
            <a:rect r="r" b="b" t="t" l="l"/>
            <a:pathLst>
              <a:path h="7305909" w="7545644">
                <a:moveTo>
                  <a:pt x="0" y="0"/>
                </a:moveTo>
                <a:lnTo>
                  <a:pt x="7545644" y="0"/>
                </a:lnTo>
                <a:lnTo>
                  <a:pt x="7545644" y="7305908"/>
                </a:lnTo>
                <a:lnTo>
                  <a:pt x="0" y="73059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580" r="0" b="-2146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05826" y="644908"/>
            <a:ext cx="10562961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HVALA NA PAŽNJI!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A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724775" cy="10287000"/>
            <a:chOff x="0" y="0"/>
            <a:chExt cx="102997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4292" r="0" b="4292"/>
            <a:stretch>
              <a:fillRect/>
            </a:stretch>
          </p:blipFill>
          <p:spPr>
            <a:xfrm flipH="false" flipV="false">
              <a:off x="0" y="0"/>
              <a:ext cx="10299700" cy="1371600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9467850" y="914400"/>
            <a:ext cx="7791450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Inter Bold"/>
              </a:rPr>
              <a:t>O BAJCI PRIČE IZ DAVNINA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778857" y="3792057"/>
            <a:ext cx="10420885" cy="1409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1403" indent="-290701" lvl="1">
              <a:lnSpc>
                <a:spcPts val="3770"/>
              </a:lnSpc>
              <a:buFont typeface="Arial"/>
              <a:buChar char="•"/>
            </a:pPr>
            <a:r>
              <a:rPr lang="en-US" sz="2692">
                <a:solidFill>
                  <a:srgbClr val="171616"/>
                </a:solidFill>
                <a:latin typeface="Arimo"/>
              </a:rPr>
              <a:t>Priče iz davnine, glasovita zbirka od osam pripovijetki-bajki Ivane Brlić-Mažuranić, u kojima je autorica ostvarila svoj književni vrhunac.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778857" y="5487489"/>
            <a:ext cx="11169435" cy="4137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7176" indent="-283588" lvl="1">
              <a:lnSpc>
                <a:spcPts val="3677"/>
              </a:lnSpc>
              <a:buFont typeface="Arial"/>
              <a:buChar char="•"/>
            </a:pPr>
            <a:r>
              <a:rPr lang="en-US" sz="2627">
                <a:solidFill>
                  <a:srgbClr val="171616"/>
                </a:solidFill>
                <a:latin typeface="Arimo"/>
              </a:rPr>
              <a:t>Neke od bajka su:</a:t>
            </a:r>
          </a:p>
          <a:p>
            <a:pPr algn="l" marL="567176" indent="-283588" lvl="1">
              <a:lnSpc>
                <a:spcPts val="3677"/>
              </a:lnSpc>
              <a:buFont typeface="Arial"/>
              <a:buChar char="•"/>
            </a:pPr>
            <a:r>
              <a:rPr lang="en-US" sz="2627">
                <a:solidFill>
                  <a:srgbClr val="171616"/>
                </a:solidFill>
                <a:latin typeface="Arimo"/>
              </a:rPr>
              <a:t> Šuma Striborova</a:t>
            </a:r>
          </a:p>
          <a:p>
            <a:pPr algn="l" marL="567176" indent="-283588" lvl="1">
              <a:lnSpc>
                <a:spcPts val="3677"/>
              </a:lnSpc>
              <a:buFont typeface="Arial"/>
              <a:buChar char="•"/>
            </a:pPr>
            <a:r>
              <a:rPr lang="en-US" sz="2627">
                <a:solidFill>
                  <a:srgbClr val="171616"/>
                </a:solidFill>
                <a:latin typeface="Arimo"/>
              </a:rPr>
              <a:t>Regoč</a:t>
            </a:r>
          </a:p>
          <a:p>
            <a:pPr algn="l" marL="567176" indent="-283588" lvl="1">
              <a:lnSpc>
                <a:spcPts val="3677"/>
              </a:lnSpc>
              <a:buFont typeface="Arial"/>
              <a:buChar char="•"/>
            </a:pPr>
            <a:r>
              <a:rPr lang="en-US" sz="2627">
                <a:solidFill>
                  <a:srgbClr val="171616"/>
                </a:solidFill>
                <a:latin typeface="Arimo"/>
              </a:rPr>
              <a:t>Ribar Palunko i njegova žena</a:t>
            </a:r>
          </a:p>
          <a:p>
            <a:pPr algn="l" marL="567176" indent="-283588" lvl="1">
              <a:lnSpc>
                <a:spcPts val="3677"/>
              </a:lnSpc>
              <a:buFont typeface="Arial"/>
              <a:buChar char="•"/>
            </a:pPr>
            <a:r>
              <a:rPr lang="en-US" sz="2627">
                <a:solidFill>
                  <a:srgbClr val="171616"/>
                </a:solidFill>
                <a:latin typeface="Arimo"/>
              </a:rPr>
              <a:t>Sunce djever i Neva Nevičica</a:t>
            </a:r>
          </a:p>
          <a:p>
            <a:pPr algn="l" marL="567176" indent="-283588" lvl="1">
              <a:lnSpc>
                <a:spcPts val="3677"/>
              </a:lnSpc>
              <a:buFont typeface="Arial"/>
              <a:buChar char="•"/>
            </a:pPr>
            <a:r>
              <a:rPr lang="en-US" sz="2627">
                <a:solidFill>
                  <a:srgbClr val="171616"/>
                </a:solidFill>
                <a:latin typeface="Arimo"/>
              </a:rPr>
              <a:t>Lutonjica Toporko i devet župančića</a:t>
            </a:r>
          </a:p>
          <a:p>
            <a:pPr algn="l" marL="567176" indent="-283588" lvl="1">
              <a:lnSpc>
                <a:spcPts val="3677"/>
              </a:lnSpc>
              <a:buFont typeface="Arial"/>
              <a:buChar char="•"/>
            </a:pPr>
            <a:r>
              <a:rPr lang="en-US" sz="2627">
                <a:solidFill>
                  <a:srgbClr val="171616"/>
                </a:solidFill>
                <a:latin typeface="Arimo"/>
              </a:rPr>
              <a:t>Kako je Potjeh tražio istinu</a:t>
            </a:r>
          </a:p>
          <a:p>
            <a:pPr algn="l" marL="567176" indent="-283588" lvl="1">
              <a:lnSpc>
                <a:spcPts val="3677"/>
              </a:lnSpc>
              <a:buFont typeface="Arial"/>
              <a:buChar char="•"/>
            </a:pPr>
            <a:r>
              <a:rPr lang="en-US" sz="2627">
                <a:solidFill>
                  <a:srgbClr val="171616"/>
                </a:solidFill>
                <a:latin typeface="Arimo"/>
              </a:rPr>
              <a:t>Bratac Jaglenac i sestrica Rutvica</a:t>
            </a:r>
          </a:p>
          <a:p>
            <a:pPr algn="l" marL="567176" indent="-283588" lvl="1">
              <a:lnSpc>
                <a:spcPts val="3677"/>
              </a:lnSpc>
              <a:buFont typeface="Arial"/>
              <a:buChar char="•"/>
            </a:pPr>
            <a:r>
              <a:rPr lang="en-US" sz="2627">
                <a:solidFill>
                  <a:srgbClr val="171616"/>
                </a:solidFill>
                <a:latin typeface="Arimo"/>
              </a:rPr>
              <a:t>Jagor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A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41974" y="1559438"/>
            <a:ext cx="6116860" cy="8387324"/>
            <a:chOff x="0" y="0"/>
            <a:chExt cx="8155813" cy="11183099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3144" t="0" r="23144" b="0"/>
            <a:stretch>
              <a:fillRect/>
            </a:stretch>
          </p:blipFill>
          <p:spPr>
            <a:xfrm flipH="false" flipV="false">
              <a:off x="0" y="0"/>
              <a:ext cx="8155813" cy="11183099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787867" y="1105179"/>
            <a:ext cx="7424710" cy="946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Inter Bold"/>
              </a:rPr>
              <a:t>O BAJCI REGOČ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24525" y="2410915"/>
            <a:ext cx="1134353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Bold"/>
              </a:rPr>
              <a:t>Mjesto radnje: polje s konjima, Legen grad, selo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24525" y="3876957"/>
            <a:ext cx="689509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Bold"/>
              </a:rPr>
              <a:t>Vrijeme radnje: nekoć davno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19239" y="5343172"/>
            <a:ext cx="11154107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Bold"/>
              </a:rPr>
              <a:t>Likovi: Kosjenka, Regoč, Liljo, starac i starica, djeca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4525" y="8213517"/>
            <a:ext cx="849746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Bold"/>
              </a:rPr>
              <a:t>Kosjenka: mala, radosna, nasmijana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4525" y="9346357"/>
            <a:ext cx="768921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Bold"/>
              </a:rPr>
              <a:t>Regoč: div, neuputan, nespretan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9427" y="7071152"/>
            <a:ext cx="831786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Bold"/>
              </a:rPr>
              <a:t>Tema: putovanja Regoča i Kosjenke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A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0196" y="2162071"/>
            <a:ext cx="7159415" cy="7329624"/>
          </a:xfrm>
          <a:custGeom>
            <a:avLst/>
            <a:gdLst/>
            <a:ahLst/>
            <a:cxnLst/>
            <a:rect r="r" b="b" t="t" l="l"/>
            <a:pathLst>
              <a:path h="7329624" w="7159415">
                <a:moveTo>
                  <a:pt x="0" y="0"/>
                </a:moveTo>
                <a:lnTo>
                  <a:pt x="7159415" y="0"/>
                </a:lnTo>
                <a:lnTo>
                  <a:pt x="7159415" y="7329624"/>
                </a:lnTo>
                <a:lnTo>
                  <a:pt x="0" y="7329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085" r="-2127" b="-508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248671" y="-87856"/>
            <a:ext cx="246062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VILE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596989" y="2095396"/>
            <a:ext cx="10369762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Vile su mitološke djevojke nadarene moćima.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579611" y="3131801"/>
            <a:ext cx="9140112" cy="252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Mitovi o vilama dio su narodnih vjerovanja mnogih europskih naroda, a osobito su zastupljene u keltskoj i slavenskoj mitologiji.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596989" y="5760208"/>
            <a:ext cx="10708389" cy="1944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8829" indent="-399415" lvl="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Open Sans"/>
              </a:rPr>
              <a:t>Keltska mitologija je mitologija bogata mnogim mitovima, legendama i anegdotama.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96989" y="7920693"/>
            <a:ext cx="10080784" cy="188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Slavenska mitologija je starovjerje slavenskih naroda koje se razvijalo kroz otprilike 3000 godina.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FDA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995545" y="159703"/>
            <a:ext cx="8296910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GDJE ŽIVE VILE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0291" y="2715607"/>
            <a:ext cx="13162164" cy="197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20421" indent="-410210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Open Sans"/>
              </a:rPr>
              <a:t>Prema predajama vile žive u oblacima, na planinama, u šumama, poljima, pećinama, bunarima, potocima, rijekama, jezerima, morima.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0291" y="5686137"/>
            <a:ext cx="16230600" cy="197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20421" indent="-410210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Open Sans"/>
              </a:rPr>
              <a:t>Na dalmatinskom području pripovijeda se da su staništa vila bila na Biokovu, Mosoru, Omišu i Velebitu, a odmaralište im je bio na otoku Jabuci.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FFDA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67671" y="895350"/>
            <a:ext cx="14152657" cy="2473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67"/>
              </a:lnSpc>
            </a:pPr>
            <a:r>
              <a:rPr lang="en-US" sz="7119">
                <a:solidFill>
                  <a:srgbClr val="000000"/>
                </a:solidFill>
                <a:latin typeface="Open Sans Bold"/>
              </a:rPr>
              <a:t>BAJKE U KOJIMA SE SPOMINJU VILE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39238" y="4819967"/>
            <a:ext cx="952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4474941"/>
            <a:ext cx="5251665" cy="3541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91643" indent="-545822" lvl="1">
              <a:lnSpc>
                <a:spcPts val="7078"/>
              </a:lnSpc>
              <a:buFont typeface="Arial"/>
              <a:buChar char="•"/>
            </a:pPr>
            <a:r>
              <a:rPr lang="en-US" sz="5056">
                <a:solidFill>
                  <a:srgbClr val="000000"/>
                </a:solidFill>
                <a:latin typeface="Open Sans"/>
              </a:rPr>
              <a:t>Petar Pan</a:t>
            </a:r>
          </a:p>
          <a:p>
            <a:pPr algn="l" marL="1091643" indent="-545822" lvl="1">
              <a:lnSpc>
                <a:spcPts val="7078"/>
              </a:lnSpc>
              <a:buFont typeface="Arial"/>
              <a:buChar char="•"/>
            </a:pPr>
            <a:r>
              <a:rPr lang="en-US" sz="5056">
                <a:solidFill>
                  <a:srgbClr val="000000"/>
                </a:solidFill>
                <a:latin typeface="Open Sans"/>
              </a:rPr>
              <a:t>Trnoružica</a:t>
            </a:r>
          </a:p>
          <a:p>
            <a:pPr algn="l" marL="1091643" indent="-545822" lvl="1">
              <a:lnSpc>
                <a:spcPts val="7078"/>
              </a:lnSpc>
              <a:buFont typeface="Arial"/>
              <a:buChar char="•"/>
            </a:pPr>
            <a:r>
              <a:rPr lang="en-US" sz="5056">
                <a:solidFill>
                  <a:srgbClr val="000000"/>
                </a:solidFill>
                <a:latin typeface="Open Sans"/>
              </a:rPr>
              <a:t>Regoč</a:t>
            </a:r>
          </a:p>
          <a:p>
            <a:pPr algn="l" marL="1091643" indent="-545822" lvl="1">
              <a:lnSpc>
                <a:spcPts val="7078"/>
              </a:lnSpc>
              <a:buFont typeface="Arial"/>
              <a:buChar char="•"/>
            </a:pPr>
            <a:r>
              <a:rPr lang="en-US" sz="5056">
                <a:solidFill>
                  <a:srgbClr val="000000"/>
                </a:solidFill>
                <a:latin typeface="Open Sans"/>
              </a:rPr>
              <a:t>Pepeljuga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FDA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53094"/>
            <a:ext cx="8315236" cy="1389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31"/>
              </a:lnSpc>
            </a:pPr>
            <a:r>
              <a:rPr lang="en-US" sz="8093">
                <a:solidFill>
                  <a:srgbClr val="000000"/>
                </a:solidFill>
                <a:latin typeface="Open Sans Bold"/>
              </a:rPr>
              <a:t>KRATKI SADRŽAJ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91877" y="2567091"/>
            <a:ext cx="15017557" cy="7139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89585" indent="-544793" lvl="1">
              <a:lnSpc>
                <a:spcPts val="7065"/>
              </a:lnSpc>
              <a:buFont typeface="Arial"/>
              <a:buChar char="•"/>
            </a:pPr>
            <a:r>
              <a:rPr lang="en-US" sz="5046">
                <a:solidFill>
                  <a:srgbClr val="000000"/>
                </a:solidFill>
                <a:latin typeface="Open Sans"/>
              </a:rPr>
              <a:t>Livada s konjima</a:t>
            </a:r>
          </a:p>
          <a:p>
            <a:pPr algn="l" marL="1089585" indent="-544793" lvl="1">
              <a:lnSpc>
                <a:spcPts val="7065"/>
              </a:lnSpc>
              <a:buFont typeface="Arial"/>
              <a:buChar char="•"/>
            </a:pPr>
            <a:r>
              <a:rPr lang="en-US" sz="5046">
                <a:solidFill>
                  <a:srgbClr val="000000"/>
                </a:solidFill>
                <a:latin typeface="Open Sans"/>
              </a:rPr>
              <a:t>Vila Kosjenka dobila najbržeg konja koji ju vodi do Regoča</a:t>
            </a:r>
          </a:p>
          <a:p>
            <a:pPr algn="l" marL="1089585" indent="-544793" lvl="1">
              <a:lnSpc>
                <a:spcPts val="7065"/>
              </a:lnSpc>
              <a:buFont typeface="Arial"/>
              <a:buChar char="•"/>
            </a:pPr>
            <a:r>
              <a:rPr lang="en-US" sz="5046">
                <a:solidFill>
                  <a:srgbClr val="000000"/>
                </a:solidFill>
                <a:latin typeface="Open Sans"/>
              </a:rPr>
              <a:t> Regoč broji srušene zidine grada Legena</a:t>
            </a:r>
          </a:p>
          <a:p>
            <a:pPr algn="l" marL="1089585" indent="-544793" lvl="1">
              <a:lnSpc>
                <a:spcPts val="7065"/>
              </a:lnSpc>
              <a:buFont typeface="Arial"/>
              <a:buChar char="•"/>
            </a:pPr>
            <a:r>
              <a:rPr lang="en-US" sz="5046">
                <a:solidFill>
                  <a:srgbClr val="000000"/>
                </a:solidFill>
                <a:latin typeface="Open Sans"/>
              </a:rPr>
              <a:t>Pastiri </a:t>
            </a:r>
          </a:p>
          <a:p>
            <a:pPr algn="l" marL="1089585" indent="-544793" lvl="1">
              <a:lnSpc>
                <a:spcPts val="7065"/>
              </a:lnSpc>
              <a:buFont typeface="Arial"/>
              <a:buChar char="•"/>
            </a:pPr>
            <a:r>
              <a:rPr lang="en-US" sz="5046">
                <a:solidFill>
                  <a:srgbClr val="000000"/>
                </a:solidFill>
                <a:latin typeface="Open Sans"/>
              </a:rPr>
              <a:t>Dječak Ljiljo </a:t>
            </a:r>
          </a:p>
          <a:p>
            <a:pPr algn="l" marL="1089585" indent="-544793" lvl="1">
              <a:lnSpc>
                <a:spcPts val="7065"/>
              </a:lnSpc>
              <a:buFont typeface="Arial"/>
              <a:buChar char="•"/>
            </a:pPr>
            <a:r>
              <a:rPr lang="en-US" sz="5046">
                <a:solidFill>
                  <a:srgbClr val="000000"/>
                </a:solidFill>
                <a:latin typeface="Open Sans"/>
              </a:rPr>
              <a:t>Dva sela u svađi </a:t>
            </a:r>
          </a:p>
          <a:p>
            <a:pPr algn="l" marL="1089585" indent="-544793" lvl="1">
              <a:lnSpc>
                <a:spcPts val="7065"/>
              </a:lnSpc>
              <a:buFont typeface="Arial"/>
              <a:buChar char="•"/>
            </a:pPr>
            <a:r>
              <a:rPr lang="en-US" sz="5046">
                <a:solidFill>
                  <a:srgbClr val="000000"/>
                </a:solidFill>
                <a:latin typeface="Open Sans"/>
              </a:rPr>
              <a:t>Zlovoda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FDA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14143" y="2649434"/>
            <a:ext cx="12957748" cy="4859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99680" indent="-599840" lvl="1">
              <a:lnSpc>
                <a:spcPts val="7779"/>
              </a:lnSpc>
              <a:buFont typeface="Arial"/>
              <a:buChar char="•"/>
            </a:pPr>
            <a:r>
              <a:rPr lang="en-US" sz="5556">
                <a:solidFill>
                  <a:srgbClr val="000000"/>
                </a:solidFill>
                <a:latin typeface="Open Sans"/>
              </a:rPr>
              <a:t>Uzvisina </a:t>
            </a:r>
          </a:p>
          <a:p>
            <a:pPr algn="l" marL="1199680" indent="-599840" lvl="1">
              <a:lnSpc>
                <a:spcPts val="7779"/>
              </a:lnSpc>
              <a:buFont typeface="Arial"/>
              <a:buChar char="•"/>
            </a:pPr>
            <a:r>
              <a:rPr lang="en-US" sz="5556">
                <a:solidFill>
                  <a:srgbClr val="000000"/>
                </a:solidFill>
                <a:latin typeface="Open Sans"/>
              </a:rPr>
              <a:t> Zaustavljanje Zlovode</a:t>
            </a:r>
          </a:p>
          <a:p>
            <a:pPr algn="l" marL="1199680" indent="-599840" lvl="1">
              <a:lnSpc>
                <a:spcPts val="7779"/>
              </a:lnSpc>
              <a:buFont typeface="Arial"/>
              <a:buChar char="•"/>
            </a:pPr>
            <a:r>
              <a:rPr lang="en-US" sz="5556">
                <a:solidFill>
                  <a:srgbClr val="000000"/>
                </a:solidFill>
                <a:latin typeface="Open Sans"/>
              </a:rPr>
              <a:t> Pastiri nemaju nigdje živjeti </a:t>
            </a:r>
          </a:p>
          <a:p>
            <a:pPr algn="l" marL="1199680" indent="-599840" lvl="1">
              <a:lnSpc>
                <a:spcPts val="7779"/>
              </a:lnSpc>
              <a:buFont typeface="Arial"/>
              <a:buChar char="•"/>
            </a:pPr>
            <a:r>
              <a:rPr lang="en-US" sz="5556">
                <a:solidFill>
                  <a:srgbClr val="000000"/>
                </a:solidFill>
                <a:latin typeface="Open Sans"/>
              </a:rPr>
              <a:t>Djed i baka</a:t>
            </a:r>
          </a:p>
          <a:p>
            <a:pPr algn="l" marL="1199680" indent="-599840" lvl="1">
              <a:lnSpc>
                <a:spcPts val="7779"/>
              </a:lnSpc>
              <a:buFont typeface="Arial"/>
              <a:buChar char="•"/>
            </a:pPr>
            <a:r>
              <a:rPr lang="en-US" sz="5556">
                <a:solidFill>
                  <a:srgbClr val="000000"/>
                </a:solidFill>
                <a:latin typeface="Open Sans"/>
              </a:rPr>
              <a:t> Otad pastiri žive u sreći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FFDA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32395" y="1314193"/>
            <a:ext cx="12145701" cy="1217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47"/>
              </a:lnSpc>
              <a:spcBef>
                <a:spcPct val="0"/>
              </a:spcBef>
            </a:pPr>
            <a:r>
              <a:rPr lang="en-US" sz="7105">
                <a:solidFill>
                  <a:srgbClr val="000000"/>
                </a:solidFill>
                <a:latin typeface="Inter Bold"/>
              </a:rPr>
              <a:t>NEPOZNATE RIJEČI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658772" y="3461934"/>
            <a:ext cx="3954410" cy="1455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Open Sans"/>
              </a:rPr>
              <a:t>Đerdan - ogrlica</a:t>
            </a:r>
          </a:p>
          <a:p>
            <a:pPr algn="ctr">
              <a:lnSpc>
                <a:spcPts val="588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738994" y="4749165"/>
            <a:ext cx="3187912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Open Sans"/>
              </a:rPr>
              <a:t>Nujan- tužan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738994" y="6067856"/>
            <a:ext cx="2580375" cy="713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05"/>
              </a:lnSpc>
            </a:pPr>
            <a:r>
              <a:rPr lang="en-US" sz="4218">
                <a:solidFill>
                  <a:srgbClr val="000000"/>
                </a:solidFill>
                <a:latin typeface="Open Sans"/>
              </a:rPr>
              <a:t>Bašča - vrt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38994" y="7387657"/>
            <a:ext cx="326813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Open Sans"/>
              </a:rPr>
              <a:t>Aždaja - zmaj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58772" y="8814502"/>
            <a:ext cx="4010184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Open Sans"/>
              </a:rPr>
              <a:t>Kotar - područje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751334" y="3515274"/>
            <a:ext cx="408336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Open Sans"/>
              </a:rPr>
              <a:t>Dubrava- šuma 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751334" y="4749165"/>
            <a:ext cx="2767806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Open Sans"/>
              </a:rPr>
              <a:t>Hlap- sluga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751334" y="5985510"/>
            <a:ext cx="9126696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Open Sans"/>
              </a:rPr>
              <a:t>Kuzol- košara od kore mladog drveta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51334" y="7233352"/>
            <a:ext cx="8674312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Open Sans"/>
              </a:rPr>
              <a:t>Slog- skup složenoga lana ili slame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751334" y="8814502"/>
            <a:ext cx="3187912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Open Sans"/>
              </a:rPr>
              <a:t>Nujan- tužan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DAGF4vzqixc</dc:identifier>
  <dcterms:modified xsi:type="dcterms:W3CDTF">2011-08-01T06:04:30Z</dcterms:modified>
  <cp:revision>1</cp:revision>
  <dc:title>Regoč</dc:title>
</cp:coreProperties>
</file>