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DCD"/>
    <a:srgbClr val="824242"/>
    <a:srgbClr val="9B7171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8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B80EB-26A9-4626-AB65-40D079EF6E5B}" type="datetimeFigureOut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015DE-B2D8-4897-ADCD-436FF8E4059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861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C3404-3C75-4FF9-8F59-6B322C0E9DCD}" type="datetime1">
              <a:rPr lang="hr-HR" smtClean="0"/>
              <a:t>29.5.2024.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071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D0F44-BCEC-4F4E-B68B-AAF88CDA49D5}" type="datetime1">
              <a:rPr lang="hr-HR" smtClean="0"/>
              <a:t>29.5.2024.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5253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0137-0671-4F07-AD41-DFD86B0BD659}" type="datetime1">
              <a:rPr lang="hr-HR" smtClean="0"/>
              <a:t>29.5.2024.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647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DDF9-B3CC-4D71-86C3-AF7604F3177C}" type="datetime1">
              <a:rPr lang="hr-HR" smtClean="0"/>
              <a:t>29.5.2024.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104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F2C74-4C34-47BD-A89A-D71EC5179060}" type="datetime1">
              <a:rPr lang="hr-HR" smtClean="0"/>
              <a:t>29.5.2024.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17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D5A-CA0D-4799-94BD-307F6AD11FC8}" type="datetime1">
              <a:rPr lang="hr-HR" smtClean="0"/>
              <a:t>29.5.2024.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921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F1548-E3F6-4A70-9EFC-D6FDA128F648}" type="datetime1">
              <a:rPr lang="hr-HR" smtClean="0"/>
              <a:t>29.5.2024.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448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23AC1-6AE3-42DA-88CD-BC6F13EFE9FB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7416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C89A3-A36D-40F1-AA9C-178D85ACEC93}" type="datetime1">
              <a:rPr lang="hr-HR" smtClean="0"/>
              <a:t>29.5.2024.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117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600F4-8787-46A0-B751-E4DF715C54B8}" type="datetime1">
              <a:rPr lang="hr-HR" smtClean="0"/>
              <a:t>29.5.2024.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398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4BA09-5377-4A51-A500-34EB73F25CF1}" type="datetime1">
              <a:rPr lang="hr-HR" smtClean="0"/>
              <a:t>29.5.2024.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553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066FD-D41B-4865-A214-359C162B68FF}" type="datetime1">
              <a:rPr lang="hr-HR" smtClean="0"/>
              <a:t>29.5.2024.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B0368-959B-47D3-8892-5C67D8F46A8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899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1473" y="1433294"/>
            <a:ext cx="9144000" cy="2387600"/>
          </a:xfrm>
        </p:spPr>
        <p:txBody>
          <a:bodyPr>
            <a:normAutofit/>
          </a:bodyPr>
          <a:lstStyle/>
          <a:p>
            <a:r>
              <a:rPr lang="hr-HR" sz="5000" b="1" i="1" dirty="0" smtClean="0"/>
              <a:t>Novo lice </a:t>
            </a:r>
            <a:r>
              <a:rPr lang="hr-HR" sz="5000" b="1" i="1" dirty="0" smtClean="0"/>
              <a:t>naslovnice </a:t>
            </a:r>
            <a:r>
              <a:rPr lang="hr-HR" sz="5000" b="1" i="1" dirty="0" smtClean="0"/>
              <a:t>lektire </a:t>
            </a:r>
            <a:br>
              <a:rPr lang="hr-HR" sz="5000" b="1" i="1" dirty="0" smtClean="0"/>
            </a:br>
            <a:r>
              <a:rPr lang="hr-HR" sz="5000" b="1" i="1" dirty="0" smtClean="0"/>
              <a:t>za djecu i mlade:</a:t>
            </a:r>
            <a:br>
              <a:rPr lang="hr-HR" sz="5000" b="1" i="1" dirty="0" smtClean="0"/>
            </a:br>
            <a:r>
              <a:rPr lang="hr-HR" sz="3300" b="1" i="1" dirty="0" smtClean="0"/>
              <a:t>grafički elementi u </a:t>
            </a:r>
            <a:r>
              <a:rPr lang="hr-HR" sz="3300" b="1" i="1" dirty="0" smtClean="0"/>
              <a:t>prezentaciji </a:t>
            </a:r>
            <a:endParaRPr lang="hr-HR" sz="3300" b="1" i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1473" y="3820894"/>
            <a:ext cx="9144000" cy="1655762"/>
          </a:xfrm>
        </p:spPr>
        <p:txBody>
          <a:bodyPr/>
          <a:lstStyle/>
          <a:p>
            <a:r>
              <a:rPr lang="hr-HR" i="1" dirty="0"/>
              <a:t>O</a:t>
            </a:r>
            <a:r>
              <a:rPr lang="hr-HR" i="1" dirty="0" smtClean="0"/>
              <a:t>dabrali </a:t>
            </a:r>
            <a:r>
              <a:rPr lang="hr-HR" i="1" dirty="0" smtClean="0"/>
              <a:t>i izradili učenici 6. </a:t>
            </a:r>
            <a:r>
              <a:rPr lang="hr-HR" i="1" dirty="0" smtClean="0"/>
              <a:t>razreda </a:t>
            </a:r>
            <a:r>
              <a:rPr lang="hr-HR" sz="2000" i="1" dirty="0" smtClean="0"/>
              <a:t>(nastavn</a:t>
            </a:r>
            <a:r>
              <a:rPr lang="hr-HR" sz="2000" i="1" dirty="0" smtClean="0"/>
              <a:t>i sat Informatika)</a:t>
            </a:r>
            <a:endParaRPr lang="hr-HR" sz="2000" i="1" dirty="0" smtClean="0"/>
          </a:p>
        </p:txBody>
      </p:sp>
      <p:pic>
        <p:nvPicPr>
          <p:cNvPr id="4" name="Slika 3" descr="Gimnazija i strukovna škola Jurja Dobrile Pazin » &lt;strong&gt;Lektira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846" y="0"/>
            <a:ext cx="8635255" cy="1986109"/>
          </a:xfrm>
          <a:prstGeom prst="rect">
            <a:avLst/>
          </a:prstGeom>
        </p:spPr>
      </p:pic>
      <p:pic>
        <p:nvPicPr>
          <p:cNvPr id="5" name="Slika 4" descr="Gimnazija i strukovna škola Jurja Dobrile Pazin » &lt;strong&gt;Lektira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425" y="4291724"/>
            <a:ext cx="6258096" cy="1439362"/>
          </a:xfrm>
          <a:prstGeom prst="rect">
            <a:avLst/>
          </a:prstGeom>
        </p:spPr>
      </p:pic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>
          <a:xfrm>
            <a:off x="10665473" y="6321516"/>
            <a:ext cx="2743200" cy="365125"/>
          </a:xfrm>
        </p:spPr>
        <p:txBody>
          <a:bodyPr/>
          <a:lstStyle/>
          <a:p>
            <a:fld id="{F037C748-38D8-4399-9C44-D915AFEE4854}" type="datetime1">
              <a:rPr lang="hr-HR" smtClean="0"/>
              <a:t>29.5.2024.</a:t>
            </a:fld>
            <a:endParaRPr lang="hr-HR" dirty="0"/>
          </a:p>
        </p:txBody>
      </p:sp>
      <p:sp>
        <p:nvSpPr>
          <p:cNvPr id="7" name="Rezervirano mjesto podnožja 6"/>
          <p:cNvSpPr>
            <a:spLocks noGrp="1"/>
          </p:cNvSpPr>
          <p:nvPr>
            <p:ph type="ftr" sz="quarter" idx="11"/>
          </p:nvPr>
        </p:nvSpPr>
        <p:spPr>
          <a:xfrm>
            <a:off x="4036073" y="6227135"/>
            <a:ext cx="4114800" cy="365125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Erasmus+ projekt "Poticanje čitanja i pismenosti" 2023./2024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374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142740"/>
              </p:ext>
            </p:extLst>
          </p:nvPr>
        </p:nvGraphicFramePr>
        <p:xfrm>
          <a:off x="161744" y="100784"/>
          <a:ext cx="11803834" cy="66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Prezentacija" r:id="rId3" imgW="6094535" imgH="3427323" progId="PowerPoint.Show.12">
                  <p:embed/>
                </p:oleObj>
              </mc:Choice>
              <mc:Fallback>
                <p:oleObj name="Prezentacija" r:id="rId3" imgW="6094535" imgH="34273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744" y="100784"/>
                        <a:ext cx="11803834" cy="663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B47-4AD2-42FA-8229-D9E9266B6781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0620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500057"/>
              </p:ext>
            </p:extLst>
          </p:nvPr>
        </p:nvGraphicFramePr>
        <p:xfrm>
          <a:off x="309789" y="135617"/>
          <a:ext cx="11664496" cy="655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Prezentacija" r:id="rId3" imgW="6094535" imgH="3427323" progId="PowerPoint.Show.12">
                  <p:embed/>
                </p:oleObj>
              </mc:Choice>
              <mc:Fallback>
                <p:oleObj name="Prezentacija" r:id="rId3" imgW="6094535" imgH="34273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789" y="135617"/>
                        <a:ext cx="11664496" cy="6559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F9459-E5F6-48F2-B5DA-BF5F9A9C5485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1763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Čitaoci izabrali najbolje &lt;strong&gt;knjige&lt;/strong&gt; koje su ikada pročitali | OD &lt;strong&gt;KNJIGE&lt;/strong&gt; DO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9989" y="1271451"/>
            <a:ext cx="6616339" cy="4414339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2629989" y="304800"/>
            <a:ext cx="72716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000" i="1" dirty="0" smtClean="0"/>
              <a:t>Hvala na pažnji i čitajte!</a:t>
            </a:r>
            <a:endParaRPr lang="hr-HR" sz="5000" i="1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7314-FBAA-4F71-82D4-B51245044209}" type="datetime1">
              <a:rPr lang="hr-HR" smtClean="0"/>
              <a:t>29.5.2024.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3196" y="4868090"/>
            <a:ext cx="1223132" cy="81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925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DC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jagram toka: Postupak 2"/>
          <p:cNvSpPr/>
          <p:nvPr/>
        </p:nvSpPr>
        <p:spPr>
          <a:xfrm>
            <a:off x="5201477" y="1999470"/>
            <a:ext cx="1619416" cy="2894274"/>
          </a:xfrm>
          <a:prstGeom prst="flowChartProcess">
            <a:avLst/>
          </a:prstGeom>
          <a:solidFill>
            <a:srgbClr val="8242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Elipsa 3"/>
          <p:cNvSpPr/>
          <p:nvPr/>
        </p:nvSpPr>
        <p:spPr>
          <a:xfrm>
            <a:off x="5343277" y="3276931"/>
            <a:ext cx="302149" cy="30413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5494351" y="2317151"/>
            <a:ext cx="1033670" cy="803082"/>
          </a:xfrm>
          <a:prstGeom prst="rect">
            <a:avLst/>
          </a:prstGeom>
          <a:solidFill>
            <a:srgbClr val="9B7171"/>
          </a:solidFill>
          <a:ln>
            <a:solidFill>
              <a:srgbClr val="8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9418" y="3772519"/>
            <a:ext cx="1048603" cy="816935"/>
          </a:xfrm>
          <a:prstGeom prst="rect">
            <a:avLst/>
          </a:prstGeom>
        </p:spPr>
      </p:pic>
      <p:sp>
        <p:nvSpPr>
          <p:cNvPr id="8" name="Dijagram toka: Postupak 7"/>
          <p:cNvSpPr/>
          <p:nvPr/>
        </p:nvSpPr>
        <p:spPr>
          <a:xfrm>
            <a:off x="39572" y="4933683"/>
            <a:ext cx="12192000" cy="1981864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Dijagram toka: Izmjenična obrada 8"/>
          <p:cNvSpPr/>
          <p:nvPr/>
        </p:nvSpPr>
        <p:spPr>
          <a:xfrm>
            <a:off x="180758" y="4928454"/>
            <a:ext cx="1160891" cy="763326"/>
          </a:xfrm>
          <a:prstGeom prst="flowChartAlternateProcess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957" y="5854331"/>
            <a:ext cx="1170533" cy="774259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4726" y="4932293"/>
            <a:ext cx="1170533" cy="774259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472" y="5867068"/>
            <a:ext cx="1170533" cy="774259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306" y="4932293"/>
            <a:ext cx="1170533" cy="774259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4145" y="5854330"/>
            <a:ext cx="1170533" cy="774259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5886" y="4949190"/>
            <a:ext cx="1170533" cy="774259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77217" y="5854329"/>
            <a:ext cx="1170533" cy="774259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6052" y="4949189"/>
            <a:ext cx="1170533" cy="774259"/>
          </a:xfrm>
          <a:prstGeom prst="rect">
            <a:avLst/>
          </a:prstGeom>
        </p:spPr>
      </p:pic>
      <p:sp>
        <p:nvSpPr>
          <p:cNvPr id="18" name="Znak munje 17"/>
          <p:cNvSpPr/>
          <p:nvPr/>
        </p:nvSpPr>
        <p:spPr>
          <a:xfrm rot="12744112">
            <a:off x="1351478" y="5106229"/>
            <a:ext cx="556591" cy="803082"/>
          </a:xfrm>
          <a:prstGeom prst="lightningBol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0" name="Slika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04197">
            <a:off x="1659023" y="4962860"/>
            <a:ext cx="286537" cy="908383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168411">
            <a:off x="1193820" y="4959510"/>
            <a:ext cx="396274" cy="944962"/>
          </a:xfrm>
          <a:prstGeom prst="rect">
            <a:avLst/>
          </a:prstGeom>
        </p:spPr>
      </p:pic>
      <p:sp>
        <p:nvSpPr>
          <p:cNvPr id="22" name="Elipsa 21"/>
          <p:cNvSpPr/>
          <p:nvPr/>
        </p:nvSpPr>
        <p:spPr>
          <a:xfrm>
            <a:off x="1134378" y="6391029"/>
            <a:ext cx="614906" cy="2348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26" name="Slika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79496" y="6469669"/>
            <a:ext cx="627942" cy="249958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8412" y="6558542"/>
            <a:ext cx="627942" cy="181816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4050" y="5507770"/>
            <a:ext cx="627942" cy="277047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3229" y="5584869"/>
            <a:ext cx="627942" cy="249958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37825" y="5704473"/>
            <a:ext cx="627942" cy="181816"/>
          </a:xfrm>
          <a:prstGeom prst="rect">
            <a:avLst/>
          </a:prstGeom>
        </p:spPr>
      </p:pic>
      <p:pic>
        <p:nvPicPr>
          <p:cNvPr id="31" name="Slika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13944" y="3991976"/>
            <a:ext cx="396274" cy="944962"/>
          </a:xfrm>
          <a:prstGeom prst="rect">
            <a:avLst/>
          </a:prstGeom>
        </p:spPr>
      </p:pic>
      <p:pic>
        <p:nvPicPr>
          <p:cNvPr id="32" name="Slika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403683">
            <a:off x="4947769" y="4017310"/>
            <a:ext cx="396274" cy="944962"/>
          </a:xfrm>
          <a:prstGeom prst="rect">
            <a:avLst/>
          </a:prstGeom>
        </p:spPr>
      </p:pic>
      <p:sp>
        <p:nvSpPr>
          <p:cNvPr id="36" name="Dijagram toka: Postupak 35"/>
          <p:cNvSpPr/>
          <p:nvPr/>
        </p:nvSpPr>
        <p:spPr>
          <a:xfrm>
            <a:off x="5399722" y="2512849"/>
            <a:ext cx="1207993" cy="302027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KNJIŽNICA</a:t>
            </a:r>
            <a:endParaRPr lang="hr-HR" dirty="0"/>
          </a:p>
        </p:txBody>
      </p:sp>
      <p:sp>
        <p:nvSpPr>
          <p:cNvPr id="37" name="Pravokutnik 36"/>
          <p:cNvSpPr/>
          <p:nvPr/>
        </p:nvSpPr>
        <p:spPr>
          <a:xfrm>
            <a:off x="7003871" y="1999902"/>
            <a:ext cx="661186" cy="553741"/>
          </a:xfrm>
          <a:prstGeom prst="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Pon</a:t>
            </a:r>
          </a:p>
          <a:p>
            <a:pPr algn="ctr"/>
            <a:r>
              <a:rPr lang="hr-HR" dirty="0" smtClean="0"/>
              <a:t>8:30</a:t>
            </a:r>
          </a:p>
        </p:txBody>
      </p:sp>
      <p:sp>
        <p:nvSpPr>
          <p:cNvPr id="38" name="Okomiti svitak 37"/>
          <p:cNvSpPr/>
          <p:nvPr/>
        </p:nvSpPr>
        <p:spPr>
          <a:xfrm>
            <a:off x="6900589" y="2767344"/>
            <a:ext cx="1583453" cy="1049572"/>
          </a:xfrm>
          <a:prstGeom prst="verticalScroll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rgbClr val="FF0000"/>
                </a:solidFill>
              </a:rPr>
              <a:t>Zabranjen</a:t>
            </a:r>
          </a:p>
          <a:p>
            <a:pPr algn="ctr"/>
            <a:r>
              <a:rPr lang="hr-HR" dirty="0" smtClean="0">
                <a:solidFill>
                  <a:srgbClr val="FF0000"/>
                </a:solidFill>
              </a:rPr>
              <a:t>ulaz</a:t>
            </a:r>
          </a:p>
          <a:p>
            <a:pPr algn="ctr"/>
            <a:r>
              <a:rPr lang="hr-HR" dirty="0">
                <a:solidFill>
                  <a:srgbClr val="FF0000"/>
                </a:solidFill>
              </a:rPr>
              <a:t>p</a:t>
            </a:r>
            <a:r>
              <a:rPr lang="hr-HR" dirty="0" smtClean="0">
                <a:solidFill>
                  <a:srgbClr val="FF0000"/>
                </a:solidFill>
              </a:rPr>
              <a:t>sima!</a:t>
            </a:r>
          </a:p>
        </p:txBody>
      </p:sp>
      <p:sp>
        <p:nvSpPr>
          <p:cNvPr id="39" name="Pravokutnik 38"/>
          <p:cNvSpPr/>
          <p:nvPr/>
        </p:nvSpPr>
        <p:spPr>
          <a:xfrm>
            <a:off x="2" y="-12169"/>
            <a:ext cx="12191999" cy="4147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2" name="Ravni poveznik 41"/>
          <p:cNvCxnSpPr/>
          <p:nvPr/>
        </p:nvCxnSpPr>
        <p:spPr>
          <a:xfrm flipV="1">
            <a:off x="7798424" y="2838341"/>
            <a:ext cx="206254" cy="1102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lipsa 42"/>
          <p:cNvSpPr/>
          <p:nvPr/>
        </p:nvSpPr>
        <p:spPr>
          <a:xfrm>
            <a:off x="7954129" y="2767344"/>
            <a:ext cx="150277" cy="166977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5" name="Elipsa 44"/>
          <p:cNvSpPr/>
          <p:nvPr/>
        </p:nvSpPr>
        <p:spPr>
          <a:xfrm rot="3063138">
            <a:off x="2160323" y="3959274"/>
            <a:ext cx="594178" cy="930303"/>
          </a:xfrm>
          <a:prstGeom prst="ellipse">
            <a:avLst/>
          </a:prstGeom>
          <a:solidFill>
            <a:srgbClr val="9B7171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6" name="Elipsa 45"/>
          <p:cNvSpPr/>
          <p:nvPr/>
        </p:nvSpPr>
        <p:spPr>
          <a:xfrm>
            <a:off x="1997850" y="4510633"/>
            <a:ext cx="384995" cy="402633"/>
          </a:xfrm>
          <a:prstGeom prst="ellipse">
            <a:avLst/>
          </a:prstGeom>
          <a:solidFill>
            <a:srgbClr val="824242"/>
          </a:solidFill>
          <a:ln>
            <a:solidFill>
              <a:srgbClr val="8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7" name="Elipsa 46"/>
          <p:cNvSpPr/>
          <p:nvPr/>
        </p:nvSpPr>
        <p:spPr>
          <a:xfrm>
            <a:off x="2080205" y="4753894"/>
            <a:ext cx="677504" cy="189807"/>
          </a:xfrm>
          <a:prstGeom prst="ellipse">
            <a:avLst/>
          </a:prstGeom>
          <a:solidFill>
            <a:srgbClr val="9B7171"/>
          </a:solidFill>
          <a:ln>
            <a:solidFill>
              <a:srgbClr val="8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8" name="Elipsa 47"/>
          <p:cNvSpPr/>
          <p:nvPr/>
        </p:nvSpPr>
        <p:spPr>
          <a:xfrm rot="17671147">
            <a:off x="3139903" y="3948952"/>
            <a:ext cx="159514" cy="942716"/>
          </a:xfrm>
          <a:prstGeom prst="ellipse">
            <a:avLst/>
          </a:prstGeom>
          <a:solidFill>
            <a:srgbClr val="9B7171"/>
          </a:solidFill>
          <a:ln>
            <a:solidFill>
              <a:srgbClr val="8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49" name="Slika 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3994" y="4156582"/>
            <a:ext cx="274344" cy="780356"/>
          </a:xfrm>
          <a:prstGeom prst="rect">
            <a:avLst/>
          </a:prstGeom>
        </p:spPr>
      </p:pic>
      <p:sp>
        <p:nvSpPr>
          <p:cNvPr id="50" name="Elipsa 49"/>
          <p:cNvSpPr/>
          <p:nvPr/>
        </p:nvSpPr>
        <p:spPr>
          <a:xfrm rot="19604927">
            <a:off x="3541890" y="4442669"/>
            <a:ext cx="317710" cy="147380"/>
          </a:xfrm>
          <a:prstGeom prst="ellipse">
            <a:avLst/>
          </a:prstGeom>
          <a:solidFill>
            <a:srgbClr val="9B7171"/>
          </a:solidFill>
          <a:ln>
            <a:solidFill>
              <a:srgbClr val="8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" name="Slika 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3038360">
            <a:off x="2835672" y="4775199"/>
            <a:ext cx="292633" cy="231668"/>
          </a:xfrm>
          <a:prstGeom prst="rect">
            <a:avLst/>
          </a:prstGeom>
        </p:spPr>
      </p:pic>
      <p:sp>
        <p:nvSpPr>
          <p:cNvPr id="52" name="Elipsa 51"/>
          <p:cNvSpPr/>
          <p:nvPr/>
        </p:nvSpPr>
        <p:spPr>
          <a:xfrm rot="20567188">
            <a:off x="2304954" y="3447952"/>
            <a:ext cx="871186" cy="581536"/>
          </a:xfrm>
          <a:prstGeom prst="ellipse">
            <a:avLst/>
          </a:prstGeom>
          <a:solidFill>
            <a:srgbClr val="9B7171"/>
          </a:solidFill>
          <a:ln>
            <a:solidFill>
              <a:srgbClr val="8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3" name="Elipsa 52"/>
          <p:cNvSpPr/>
          <p:nvPr/>
        </p:nvSpPr>
        <p:spPr>
          <a:xfrm>
            <a:off x="2425481" y="3571946"/>
            <a:ext cx="472355" cy="381899"/>
          </a:xfrm>
          <a:prstGeom prst="ellipse">
            <a:avLst/>
          </a:prstGeom>
          <a:solidFill>
            <a:srgbClr val="824242"/>
          </a:solidFill>
          <a:ln>
            <a:solidFill>
              <a:srgbClr val="8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4" name="Tortni 53"/>
          <p:cNvSpPr/>
          <p:nvPr/>
        </p:nvSpPr>
        <p:spPr>
          <a:xfrm rot="5964880">
            <a:off x="3008100" y="3517455"/>
            <a:ext cx="231023" cy="240324"/>
          </a:xfrm>
          <a:prstGeom prst="pie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55" name="Elipsa 54"/>
          <p:cNvSpPr/>
          <p:nvPr/>
        </p:nvSpPr>
        <p:spPr>
          <a:xfrm>
            <a:off x="2635881" y="3696350"/>
            <a:ext cx="163754" cy="93168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6" name="Slika 5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2941" y="3429000"/>
            <a:ext cx="176799" cy="109738"/>
          </a:xfrm>
          <a:prstGeom prst="rect">
            <a:avLst/>
          </a:prstGeom>
        </p:spPr>
      </p:pic>
      <p:sp>
        <p:nvSpPr>
          <p:cNvPr id="57" name="Elipsa 56"/>
          <p:cNvSpPr/>
          <p:nvPr/>
        </p:nvSpPr>
        <p:spPr>
          <a:xfrm rot="19816188">
            <a:off x="1948695" y="3707407"/>
            <a:ext cx="656734" cy="195492"/>
          </a:xfrm>
          <a:prstGeom prst="ellipse">
            <a:avLst/>
          </a:prstGeom>
          <a:solidFill>
            <a:srgbClr val="824242"/>
          </a:solidFill>
          <a:ln>
            <a:solidFill>
              <a:srgbClr val="8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8" name="Elipsa 57"/>
          <p:cNvSpPr/>
          <p:nvPr/>
        </p:nvSpPr>
        <p:spPr>
          <a:xfrm>
            <a:off x="2547213" y="4828863"/>
            <a:ext cx="330451" cy="155716"/>
          </a:xfrm>
          <a:prstGeom prst="ellipse">
            <a:avLst/>
          </a:prstGeom>
          <a:solidFill>
            <a:srgbClr val="824242"/>
          </a:solidFill>
          <a:ln>
            <a:solidFill>
              <a:srgbClr val="8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0" name="&quot;Ne&quot;-simbol 59"/>
          <p:cNvSpPr/>
          <p:nvPr/>
        </p:nvSpPr>
        <p:spPr>
          <a:xfrm>
            <a:off x="7983719" y="3239614"/>
            <a:ext cx="302167" cy="286247"/>
          </a:xfrm>
          <a:prstGeom prst="noSmoking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61" name="Dijagram toka: Postupak 60"/>
          <p:cNvSpPr/>
          <p:nvPr/>
        </p:nvSpPr>
        <p:spPr>
          <a:xfrm>
            <a:off x="9422160" y="2116895"/>
            <a:ext cx="1438842" cy="134377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2" name="TekstniOkvir 61"/>
          <p:cNvSpPr txBox="1"/>
          <p:nvPr/>
        </p:nvSpPr>
        <p:spPr>
          <a:xfrm>
            <a:off x="1810005" y="890250"/>
            <a:ext cx="8675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400" dirty="0" smtClean="0">
                <a:latin typeface="Arial Black" panose="020B0A04020102020204" pitchFamily="34" charset="0"/>
              </a:rPr>
              <a:t>PSIMA ULAZ ZABRANJEN</a:t>
            </a:r>
            <a:endParaRPr lang="hr-HR" sz="4400" dirty="0">
              <a:latin typeface="Arial Black" panose="020B0A04020102020204" pitchFamily="34" charset="0"/>
            </a:endParaRPr>
          </a:p>
        </p:txBody>
      </p:sp>
      <p:sp>
        <p:nvSpPr>
          <p:cNvPr id="63" name="TekstniOkvir 62"/>
          <p:cNvSpPr txBox="1"/>
          <p:nvPr/>
        </p:nvSpPr>
        <p:spPr>
          <a:xfrm>
            <a:off x="9047607" y="2574125"/>
            <a:ext cx="2876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        Ida </a:t>
            </a:r>
            <a:r>
              <a:rPr lang="hr-HR" dirty="0" err="1" smtClean="0"/>
              <a:t>Kerep</a:t>
            </a:r>
            <a:r>
              <a:rPr lang="hr-HR" dirty="0" smtClean="0"/>
              <a:t>, 6.r</a:t>
            </a:r>
            <a:endParaRPr lang="hr-HR" dirty="0"/>
          </a:p>
        </p:txBody>
      </p:sp>
      <p:sp>
        <p:nvSpPr>
          <p:cNvPr id="64" name="TekstniOkvir 63"/>
          <p:cNvSpPr txBox="1"/>
          <p:nvPr/>
        </p:nvSpPr>
        <p:spPr>
          <a:xfrm>
            <a:off x="9155833" y="1618505"/>
            <a:ext cx="1770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Melita Rundek</a:t>
            </a:r>
            <a:endParaRPr lang="hr-HR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E4F4-AD0C-4A53-A79E-C6D0E071A029}" type="datetime1">
              <a:rPr lang="hr-HR" smtClean="0"/>
              <a:t>29.5.2024.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Erasmus+ projekt "Poticanje čitanja i pismenosti" 2023./2024.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2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196844"/>
              </p:ext>
            </p:extLst>
          </p:nvPr>
        </p:nvGraphicFramePr>
        <p:xfrm>
          <a:off x="213995" y="213445"/>
          <a:ext cx="11812542" cy="6644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Prezentacija" r:id="rId3" imgW="6350040" imgH="3571920" progId="PowerPoint.Show.12">
                  <p:embed/>
                </p:oleObj>
              </mc:Choice>
              <mc:Fallback>
                <p:oleObj name="Prezentacija" r:id="rId3" imgW="6350040" imgH="35719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995" y="213445"/>
                        <a:ext cx="11812542" cy="6644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5E44-F3E0-4114-A7B5-6A06E51630A1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3275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8574445"/>
              </p:ext>
            </p:extLst>
          </p:nvPr>
        </p:nvGraphicFramePr>
        <p:xfrm>
          <a:off x="548640" y="400595"/>
          <a:ext cx="11211977" cy="6305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Prezentacija" r:id="rId3" imgW="6094535" imgH="3427323" progId="PowerPoint.Show.12">
                  <p:embed/>
                </p:oleObj>
              </mc:Choice>
              <mc:Fallback>
                <p:oleObj name="Prezentacija" r:id="rId3" imgW="6094535" imgH="34273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40" y="400595"/>
                        <a:ext cx="11211977" cy="6305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DF2E-F313-4E63-BCBF-1ABF7BB0EA67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1960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628597"/>
              </p:ext>
            </p:extLst>
          </p:nvPr>
        </p:nvGraphicFramePr>
        <p:xfrm>
          <a:off x="248830" y="153035"/>
          <a:ext cx="11690622" cy="657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rezentacija" r:id="rId3" imgW="6094535" imgH="3427323" progId="PowerPoint.Show.12">
                  <p:embed/>
                </p:oleObj>
              </mc:Choice>
              <mc:Fallback>
                <p:oleObj name="Prezentacija" r:id="rId3" imgW="6094535" imgH="34273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830" y="153035"/>
                        <a:ext cx="11690622" cy="6574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61E8-B70F-464F-BF9D-113E197CF28C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Erasmus+ projekt "Poticanje čitanja i pismenosti" 2023./2024.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17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31166"/>
              </p:ext>
            </p:extLst>
          </p:nvPr>
        </p:nvGraphicFramePr>
        <p:xfrm>
          <a:off x="362040" y="170451"/>
          <a:ext cx="11673206" cy="65648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rezentacija" r:id="rId3" imgW="6094535" imgH="3427323" progId="PowerPoint.Show.12">
                  <p:embed/>
                </p:oleObj>
              </mc:Choice>
              <mc:Fallback>
                <p:oleObj name="Prezentacija" r:id="rId3" imgW="6094535" imgH="34273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040" y="170451"/>
                        <a:ext cx="11673206" cy="65648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FE28-DDA1-43F4-917E-D460AEC22C0B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972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8000229"/>
              </p:ext>
            </p:extLst>
          </p:nvPr>
        </p:nvGraphicFramePr>
        <p:xfrm>
          <a:off x="309789" y="170452"/>
          <a:ext cx="11664496" cy="656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rezentacija" r:id="rId3" imgW="6350040" imgH="3571920" progId="PowerPoint.Show.12">
                  <p:embed/>
                </p:oleObj>
              </mc:Choice>
              <mc:Fallback>
                <p:oleObj name="Prezentacija" r:id="rId3" imgW="6350040" imgH="357192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9789" y="170452"/>
                        <a:ext cx="11664496" cy="65612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9EFD8-8C24-4AB3-9D06-7DF8171ED66A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3358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427071"/>
              </p:ext>
            </p:extLst>
          </p:nvPr>
        </p:nvGraphicFramePr>
        <p:xfrm>
          <a:off x="231412" y="126909"/>
          <a:ext cx="11803834" cy="663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Prezentacija" r:id="rId3" imgW="6094535" imgH="3427323" progId="PowerPoint.Show.12">
                  <p:embed/>
                </p:oleObj>
              </mc:Choice>
              <mc:Fallback>
                <p:oleObj name="Prezentacija" r:id="rId3" imgW="6094535" imgH="34273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412" y="126909"/>
                        <a:ext cx="11803834" cy="6638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16869-35EF-4409-8F12-F99AE71355A3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111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26811"/>
              </p:ext>
            </p:extLst>
          </p:nvPr>
        </p:nvGraphicFramePr>
        <p:xfrm>
          <a:off x="196578" y="92075"/>
          <a:ext cx="11864794" cy="6672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Prezentacija" r:id="rId3" imgW="6094535" imgH="3427323" progId="PowerPoint.Show.12">
                  <p:embed/>
                </p:oleObj>
              </mc:Choice>
              <mc:Fallback>
                <p:oleObj name="Prezentacija" r:id="rId3" imgW="6094535" imgH="3427323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6578" y="92075"/>
                        <a:ext cx="11864794" cy="6672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43602-ADE6-4D6C-B05C-58208C4995C4}" type="datetime1">
              <a:rPr lang="hr-HR" smtClean="0"/>
              <a:t>29.5.2024.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Erasmus+ projekt "Poticanje čitanja i pismenosti" 2023./2024.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5006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B9055305299B42AAEB8A76EFA9993C" ma:contentTypeVersion="4" ma:contentTypeDescription="Create a new document." ma:contentTypeScope="" ma:versionID="6d7aa85f1541e6f09288bc98b955ce72">
  <xsd:schema xmlns:xsd="http://www.w3.org/2001/XMLSchema" xmlns:xs="http://www.w3.org/2001/XMLSchema" xmlns:p="http://schemas.microsoft.com/office/2006/metadata/properties" xmlns:ns2="d51e051a-f3f9-4f5a-bb34-7d2d9365dcd6" targetNamespace="http://schemas.microsoft.com/office/2006/metadata/properties" ma:root="true" ma:fieldsID="001de3b7023a0db1dcd0a9dabe76744b" ns2:_="">
    <xsd:import namespace="d51e051a-f3f9-4f5a-bb34-7d2d9365dc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1e051a-f3f9-4f5a-bb34-7d2d9365dc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2A86F9-FECA-4838-8021-9A9AD0729EC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DC62615-7F0D-42FD-AF98-F08952D6C8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1e051a-f3f9-4f5a-bb34-7d2d9365dc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B40E79-E3BD-4FD4-9FF1-4D3D930442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207</Words>
  <Application>Microsoft Office PowerPoint</Application>
  <PresentationFormat>Široki zaslon</PresentationFormat>
  <Paragraphs>36</Paragraphs>
  <Slides>12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Calibri Light</vt:lpstr>
      <vt:lpstr>Tema sustava Office</vt:lpstr>
      <vt:lpstr>Prezentacija</vt:lpstr>
      <vt:lpstr>Novo lice naslovnice lektire  za djecu i mlade: grafički elementi u prezentaciji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Korisnik</dc:creator>
  <cp:lastModifiedBy>Korisnik</cp:lastModifiedBy>
  <cp:revision>11</cp:revision>
  <dcterms:created xsi:type="dcterms:W3CDTF">2024-05-29T09:01:05Z</dcterms:created>
  <dcterms:modified xsi:type="dcterms:W3CDTF">2024-05-29T10:24:00Z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0x010100B5B9055305299B42AAEB8A76EFA9993C</vt:lpwstr>
  </property>
</Properties>
</file>