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0429D-231F-981C-44EE-07A2E82BFFD0}" v="1559" dt="2024-05-21T21:39:16.998"/>
    <p1510:client id="{EBD2C3C2-D7B6-FC39-FEF5-8A91DAD3FC48}" v="12" dt="2024-05-22T08:48:42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KAKO JE POTJEH TRAŽIO ISTINU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IVANA BRLIĆ MAŽURANIĆ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A898D-8337-4B90-3AFE-C1E03D29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935199"/>
          </a:xfrm>
        </p:spPr>
        <p:txBody>
          <a:bodyPr anchor="ctr"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0E644-5018-26D8-8C50-03957CC2B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072679"/>
            <a:ext cx="4080361" cy="4167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hr-HR" b="1" dirty="0"/>
              <a:t>Književni rod</a:t>
            </a:r>
            <a:r>
              <a:rPr lang="hr-HR" dirty="0"/>
              <a:t>: epika</a:t>
            </a:r>
            <a:endParaRPr lang="en-US"/>
          </a:p>
          <a:p>
            <a:pPr algn="just"/>
            <a:r>
              <a:rPr lang="hr-HR" b="1" dirty="0"/>
              <a:t>Književna vrsta</a:t>
            </a:r>
            <a:r>
              <a:rPr lang="hr-HR" dirty="0"/>
              <a:t>: bajka u prozi</a:t>
            </a:r>
          </a:p>
          <a:p>
            <a:pPr algn="just"/>
            <a:r>
              <a:rPr lang="hr-HR" b="1" dirty="0"/>
              <a:t>Mjesto radnje</a:t>
            </a:r>
            <a:r>
              <a:rPr lang="hr-HR" dirty="0"/>
              <a:t>: šuma, krčevina</a:t>
            </a:r>
          </a:p>
          <a:p>
            <a:pPr algn="just"/>
            <a:r>
              <a:rPr lang="hr-HR" b="1" dirty="0"/>
              <a:t>Vrijeme radnje</a:t>
            </a:r>
            <a:r>
              <a:rPr lang="hr-HR" dirty="0"/>
              <a:t>: nekoć davno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rtoon of a person and a dragon&#10;&#10;Description automatically generated">
            <a:extLst>
              <a:ext uri="{FF2B5EF4-FFF2-40B4-BE49-F238E27FC236}">
                <a16:creationId xmlns:a16="http://schemas.microsoft.com/office/drawing/2014/main" id="{2BC81D23-2E86-500A-1F1A-AF8F929C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1902"/>
            <a:ext cx="5334197" cy="5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7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57D10-FEAF-9EBE-1961-690F5D60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371982"/>
          </a:xfrm>
        </p:spPr>
        <p:txBody>
          <a:bodyPr anchor="ctr">
            <a:normAutofit fontScale="90000"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243A-35D3-F89F-D8B0-E851434B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619897"/>
            <a:ext cx="5334197" cy="40900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hr-HR" sz="3200" b="1" dirty="0"/>
              <a:t>Likovi</a:t>
            </a:r>
            <a:r>
              <a:rPr lang="hr-HR" sz="3200" dirty="0"/>
              <a:t>: starac Vijest, unuci </a:t>
            </a:r>
            <a:r>
              <a:rPr lang="hr-HR" sz="3200" err="1"/>
              <a:t>Marun</a:t>
            </a:r>
            <a:r>
              <a:rPr lang="hr-HR" sz="3200" dirty="0"/>
              <a:t>, </a:t>
            </a:r>
            <a:r>
              <a:rPr lang="hr-HR" sz="3200" err="1"/>
              <a:t>Ljutiša</a:t>
            </a:r>
            <a:r>
              <a:rPr lang="hr-HR" sz="3200" dirty="0"/>
              <a:t>, Potjeh, Svarožić, </a:t>
            </a:r>
            <a:r>
              <a:rPr lang="hr-HR" sz="3200" err="1"/>
              <a:t>Bjesomar</a:t>
            </a:r>
            <a:r>
              <a:rPr lang="hr-HR" sz="3200" dirty="0"/>
              <a:t> I njegovi Bjesovi</a:t>
            </a:r>
            <a:endParaRPr lang="en-US"/>
          </a:p>
          <a:p>
            <a:pPr algn="just"/>
            <a:r>
              <a:rPr lang="hr-HR" sz="3200" b="1" dirty="0"/>
              <a:t>Tema</a:t>
            </a:r>
            <a:r>
              <a:rPr lang="hr-HR" sz="3200" dirty="0"/>
              <a:t>: </a:t>
            </a:r>
            <a:r>
              <a:rPr lang="hr-HR" sz="3200" err="1"/>
              <a:t>Potjehovo</a:t>
            </a:r>
            <a:r>
              <a:rPr lang="hr-HR" sz="3200" dirty="0"/>
              <a:t> traženje istine</a:t>
            </a:r>
          </a:p>
        </p:txBody>
      </p:sp>
      <p:pic>
        <p:nvPicPr>
          <p:cNvPr id="4" name="Picture 3" descr="A person sitting under a tree&#10;&#10;Description automatically generated">
            <a:extLst>
              <a:ext uri="{FF2B5EF4-FFF2-40B4-BE49-F238E27FC236}">
                <a16:creationId xmlns:a16="http://schemas.microsoft.com/office/drawing/2014/main" id="{3E99E5A0-5E34-27FB-F937-8B3630632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154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44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DC8CD-DF89-8BC9-98C7-D65A6D61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Analiza likova: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DD71-1B8B-1C14-EA07-300C86AD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33350"/>
            <a:ext cx="4085665" cy="4309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/>
            <a:r>
              <a:rPr lang="hr-HR" sz="2400" b="1" dirty="0"/>
              <a:t>Vijest</a:t>
            </a:r>
            <a:r>
              <a:rPr lang="hr-HR" sz="2400" dirty="0"/>
              <a:t>-mudar I pošten starac, žrtvuje se I oprašta svojim unucima</a:t>
            </a:r>
            <a:endParaRPr lang="en-US" sz="2000" dirty="0"/>
          </a:p>
          <a:p>
            <a:pPr algn="just"/>
            <a:r>
              <a:rPr lang="hr-HR" sz="2400" b="1" err="1"/>
              <a:t>Marun</a:t>
            </a:r>
            <a:r>
              <a:rPr lang="hr-HR" sz="2400" dirty="0"/>
              <a:t>- slabog karaktera, lakovjeran, nepromišljen, za slijepljen bogatstvom</a:t>
            </a:r>
          </a:p>
          <a:p>
            <a:pPr algn="just"/>
            <a:r>
              <a:rPr lang="hr-HR" sz="2400" b="1" err="1"/>
              <a:t>Ljutiša</a:t>
            </a:r>
            <a:r>
              <a:rPr lang="hr-HR" sz="2400" dirty="0"/>
              <a:t>-slabog karaktera, lakovjeran, nepromišljen, ali ipak dobrota živi u njegovu srcu </a:t>
            </a:r>
          </a:p>
          <a:p>
            <a:pPr algn="just"/>
            <a:r>
              <a:rPr lang="hr-HR" sz="2400" b="1" dirty="0"/>
              <a:t>Potjeh</a:t>
            </a:r>
            <a:r>
              <a:rPr lang="hr-HR" sz="2400" dirty="0"/>
              <a:t>-iskren, mrzi laž I prijevaru, odgovoran, </a:t>
            </a:r>
            <a:r>
              <a:rPr lang="hr-HR" sz="2400" dirty="0" err="1"/>
              <a:t>dobročudan</a:t>
            </a:r>
            <a:r>
              <a:rPr lang="hr-HR" sz="2400" dirty="0"/>
              <a:t>, velikog srca</a:t>
            </a:r>
          </a:p>
          <a:p>
            <a:pPr algn="just"/>
            <a:endParaRPr lang="en-US" sz="1700"/>
          </a:p>
        </p:txBody>
      </p:sp>
      <p:pic>
        <p:nvPicPr>
          <p:cNvPr id="7" name="Picture 6" descr="Kako je POTJEH tražio isitnu">
            <a:extLst>
              <a:ext uri="{FF2B5EF4-FFF2-40B4-BE49-F238E27FC236}">
                <a16:creationId xmlns:a16="http://schemas.microsoft.com/office/drawing/2014/main" id="{317FB0DA-8ADE-511A-4797-26B7FA1FF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8" r="17622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7823-2D85-157C-B736-095B29EB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Analiza likova: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49D1-57B4-4B34-0908-E58B6278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hr-HR" sz="2400" b="1" dirty="0"/>
              <a:t>Svarožić</a:t>
            </a:r>
            <a:r>
              <a:rPr lang="hr-HR" sz="2400" dirty="0"/>
              <a:t>- simbol Sunca, mudar ,dobar, pun dobrih savjeta za život</a:t>
            </a:r>
            <a:endParaRPr lang="en-US"/>
          </a:p>
          <a:p>
            <a:pPr algn="just"/>
            <a:r>
              <a:rPr lang="hr-HR" sz="2400" b="1" err="1"/>
              <a:t>Bjesomar</a:t>
            </a:r>
            <a:r>
              <a:rPr lang="hr-HR" sz="2400" dirty="0"/>
              <a:t>- zao, pun mržnje I želje za uništenjem starca </a:t>
            </a:r>
            <a:r>
              <a:rPr lang="hr-HR" sz="2400" err="1"/>
              <a:t>Vijesta</a:t>
            </a:r>
            <a:endParaRPr lang="hr-HR" sz="2400"/>
          </a:p>
          <a:p>
            <a:pPr algn="just"/>
            <a:r>
              <a:rPr lang="hr-HR" sz="2400" b="1" err="1"/>
              <a:t>Potjehov</a:t>
            </a:r>
            <a:r>
              <a:rPr lang="hr-HR" sz="2400" b="1" dirty="0"/>
              <a:t> bijes</a:t>
            </a:r>
            <a:r>
              <a:rPr lang="hr-HR" sz="2400" dirty="0"/>
              <a:t>- vragolast I uporan, zao ali ipak je zavolio Potjeha I bio tužan kad je Potjeh umro</a:t>
            </a:r>
          </a:p>
        </p:txBody>
      </p:sp>
      <p:pic>
        <p:nvPicPr>
          <p:cNvPr id="4" name="Picture 3" descr="Kako je Potjeh tražio istinu – 4. dio - IVANA – OD UHA DO SRCA">
            <a:extLst>
              <a:ext uri="{FF2B5EF4-FFF2-40B4-BE49-F238E27FC236}">
                <a16:creationId xmlns:a16="http://schemas.microsoft.com/office/drawing/2014/main" id="{0C12D261-E616-E240-3082-BF747172E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8" r="20032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5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D200-50EC-15E0-F6C7-C920B81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Ideja djela: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5170-CDA9-AECB-3741-AB01CCA8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65" y="17151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hr-HR" sz="3200" dirty="0"/>
              <a:t>Čovjek obuzet bijesom I zlom gubi svoju čovječnost, dobrotu I ljubav kao što se desilo Marunu I </a:t>
            </a:r>
            <a:r>
              <a:rPr lang="hr-HR" sz="3200" dirty="0" err="1"/>
              <a:t>Ljutiši</a:t>
            </a:r>
            <a:r>
              <a:rPr lang="hr-HR" sz="3200" dirty="0"/>
              <a:t>. Uvijek trebamo pratiti put kojim nas vodi srce jer razum nekad može I pogriješiti. Potjeh je potrošio vrijeme u razmišljanju, vođen razumom, a da je pratio svoje srce bio bi uz djeda, pružio mu ljubav I obojica bi bila sretna.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7CBB2-58BB-0626-2970-C14689DA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000"/>
              <a:t>Što je najvažnije u životu?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ADC9-D5C1-996F-C14C-FCF434782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hr-HR" sz="2000" dirty="0"/>
              <a:t>Trenutak kad je djed ugledao Potjeha nakon godinu dana </a:t>
            </a:r>
            <a:endParaRPr lang="en-US"/>
          </a:p>
          <a:p>
            <a:pPr marL="0" indent="0" algn="just">
              <a:buNone/>
            </a:pPr>
            <a:r>
              <a:rPr lang="hr-HR" sz="2000" dirty="0"/>
              <a:t>"</a:t>
            </a:r>
            <a:r>
              <a:rPr lang="hr-HR" sz="2000" i="1" dirty="0"/>
              <a:t>Oj radosti moja, gdje obuhvati djed unuku! </a:t>
            </a:r>
            <a:r>
              <a:rPr lang="hr-HR" sz="2000" i="1" err="1"/>
              <a:t>Ogrli</a:t>
            </a:r>
            <a:r>
              <a:rPr lang="hr-HR" sz="2000" i="1" dirty="0"/>
              <a:t> ga, obuhvati ga, kao da ga nikad otpusti neće. I sve slušaju </a:t>
            </a:r>
            <a:r>
              <a:rPr lang="hr-HR" sz="2000" i="1" err="1"/>
              <a:t>Marun</a:t>
            </a:r>
            <a:r>
              <a:rPr lang="hr-HR" sz="2000" i="1" dirty="0"/>
              <a:t> I </a:t>
            </a:r>
            <a:r>
              <a:rPr lang="hr-HR" sz="2000" i="1" err="1"/>
              <a:t>Ljutiša</a:t>
            </a:r>
            <a:r>
              <a:rPr lang="hr-HR" sz="2000" i="1" dirty="0"/>
              <a:t>: preko oblaka se čuje, kako starcu I djetetu grudi jecaju od velike sreće</a:t>
            </a:r>
            <a:r>
              <a:rPr lang="hr-HR" sz="2000" dirty="0"/>
              <a:t>"</a:t>
            </a:r>
          </a:p>
          <a:p>
            <a:pPr algn="just"/>
            <a:r>
              <a:rPr lang="hr-HR" sz="2000" dirty="0"/>
              <a:t>Nema veće radosti u životu nego biti uz one koje voliš I nosiš u svom srcu.</a:t>
            </a:r>
          </a:p>
        </p:txBody>
      </p:sp>
      <p:pic>
        <p:nvPicPr>
          <p:cNvPr id="4" name="Picture 3" descr="Pogodi tko sam – Zvono">
            <a:extLst>
              <a:ext uri="{FF2B5EF4-FFF2-40B4-BE49-F238E27FC236}">
                <a16:creationId xmlns:a16="http://schemas.microsoft.com/office/drawing/2014/main" id="{061F218E-7EE1-E0A9-5A1F-0AEC98715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6" r="20327" b="1"/>
          <a:stretch/>
        </p:blipFill>
        <p:spPr>
          <a:xfrm>
            <a:off x="5521528" y="-99381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603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5696A-EF38-F6C9-1284-AE2DD81C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Što je u meni izazvala bajka?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238F-B324-82A6-FD4C-6F112ACE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hr-HR" sz="2400" dirty="0"/>
              <a:t>Bajka me natjerala na razmišljanje o svima nama. </a:t>
            </a:r>
            <a:r>
              <a:rPr lang="hr-HR" sz="2400" err="1"/>
              <a:t>Bijesovi</a:t>
            </a:r>
            <a:r>
              <a:rPr lang="hr-HR" sz="2400" dirty="0"/>
              <a:t> su dio naših života već sada, a kako ćemo odrastati bit će ih I mnogo više. Zato moramo naučiti kako ih izbaciti iz svog života I ići putem dobrote, poštenja I ljubavi. Put koji nam je prožet ljubavlju uvijek nas vodi prema našim najdražima, našoj obitelji. Ova me bajka potaknula da još više volim svoju obitelj, pokažem im ljubav, pružim pažnju I svi ćemo biti sretni!</a:t>
            </a:r>
            <a:endParaRPr lang="en-US"/>
          </a:p>
        </p:txBody>
      </p:sp>
      <p:pic>
        <p:nvPicPr>
          <p:cNvPr id="4" name="Picture 3" descr="U dopisivanju često koristite emoji srca? Evo što svako od njih označava |  Večernji.hr">
            <a:extLst>
              <a:ext uri="{FF2B5EF4-FFF2-40B4-BE49-F238E27FC236}">
                <a16:creationId xmlns:a16="http://schemas.microsoft.com/office/drawing/2014/main" id="{B04A33FB-320A-8ECA-4DA8-993DC477C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" r="452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0EDD-B614-03E8-444A-F4E50D67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9A6E-CF94-3F75-70DE-5440D1AF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539"/>
            <a:ext cx="10515600" cy="5135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HVALA NA PAŽNJI!</a:t>
            </a:r>
            <a:endParaRPr lang="en-US" sz="600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/>
              <a:t>KLARA JAKUŠIĆ I AGATA GORIČKI 6. R.</a:t>
            </a:r>
          </a:p>
        </p:txBody>
      </p:sp>
    </p:spTree>
    <p:extLst>
      <p:ext uri="{BB962C8B-B14F-4D97-AF65-F5344CB8AC3E}">
        <p14:creationId xmlns:p14="http://schemas.microsoft.com/office/powerpoint/2010/main" val="306100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KAKO JE POTJEH TRAŽIO ISTINU</vt:lpstr>
      <vt:lpstr>PowerPoint Presentation</vt:lpstr>
      <vt:lpstr>PowerPoint Presentation</vt:lpstr>
      <vt:lpstr>Analiza likova:</vt:lpstr>
      <vt:lpstr>Analiza likova:</vt:lpstr>
      <vt:lpstr>Ideja djela:</vt:lpstr>
      <vt:lpstr>Što je najvažnije u životu?</vt:lpstr>
      <vt:lpstr>Što je u meni izazvala bajka?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441</cp:revision>
  <dcterms:created xsi:type="dcterms:W3CDTF">2024-05-21T18:59:45Z</dcterms:created>
  <dcterms:modified xsi:type="dcterms:W3CDTF">2024-05-22T10:48:21Z</dcterms:modified>
</cp:coreProperties>
</file>